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Nuni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F8406E5-8945-4568-B362-10CC41AA4F7E}">
  <a:tblStyle styleId="{7F8406E5-8945-4568-B362-10CC41AA4F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5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4.xml"/><Relationship Id="rId32" Type="http://schemas.openxmlformats.org/officeDocument/2006/relationships/font" Target="fonts/Nuni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9429f632d_0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9429f632d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983f2d56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983f2d56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9850badf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9850badf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9429f632d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9429f632d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9429f632d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9429f632d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9429f632d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9429f632d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9429f632d_0_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9429f632d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9429f632d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9429f632d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944ae070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944ae070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9429f632d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9429f632d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arenR"/>
            </a:pPr>
            <a:r>
              <a:rPr lang="en" sz="1600">
                <a:solidFill>
                  <a:schemeClr val="dk2"/>
                </a:solidFill>
              </a:rPr>
              <a:t>Lose track of drone 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chemeClr val="dk2"/>
                </a:solidFill>
              </a:rPr>
              <a:t>Obstacle collision 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chemeClr val="dk2"/>
                </a:solidFill>
              </a:rPr>
              <a:t>“flyaway” event - bad communication connection may leave drone rogue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chemeClr val="dk2"/>
                </a:solidFill>
              </a:rPr>
              <a:t>Wind/Weather affecting flight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chemeClr val="dk2"/>
                </a:solidFill>
              </a:rPr>
              <a:t>Mitigation plan: keep the drone in sight and in communication range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arenR"/>
            </a:pPr>
            <a:r>
              <a:rPr lang="en" sz="1600">
                <a:solidFill>
                  <a:schemeClr val="dk2"/>
                </a:solidFill>
              </a:rPr>
              <a:t>Battery run out during flight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chemeClr val="dk2"/>
                </a:solidFill>
              </a:rPr>
              <a:t>Mitigation: “Return home” protocols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arenR"/>
            </a:pPr>
            <a:r>
              <a:rPr lang="en" sz="1600">
                <a:solidFill>
                  <a:schemeClr val="dk2"/>
                </a:solidFill>
              </a:rPr>
              <a:t>Broken motor/ESC/drone parts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chemeClr val="dk2"/>
                </a:solidFill>
              </a:rPr>
              <a:t>Mitigation: buy extra parts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arenR"/>
            </a:pPr>
            <a:r>
              <a:rPr lang="en" sz="1600">
                <a:solidFill>
                  <a:schemeClr val="dk2"/>
                </a:solidFill>
              </a:rPr>
              <a:t>Scheduling/time/resources 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chemeClr val="dk2"/>
                </a:solidFill>
              </a:rPr>
              <a:t>Meeting primary &amp; secondary design goals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arenR"/>
            </a:pPr>
            <a:r>
              <a:rPr lang="en" sz="1600">
                <a:solidFill>
                  <a:schemeClr val="dk2"/>
                </a:solidFill>
              </a:rPr>
              <a:t>Security breaches of communications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chemeClr val="dk2"/>
                </a:solidFill>
              </a:rPr>
              <a:t>Jam communication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chemeClr val="dk2"/>
                </a:solidFill>
              </a:rPr>
              <a:t>Mitigation: shielding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chemeClr val="dk2"/>
                </a:solidFill>
              </a:rPr>
              <a:t>Likelihood: unlikely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arenR"/>
            </a:pPr>
            <a:r>
              <a:rPr lang="en" sz="1600">
                <a:solidFill>
                  <a:schemeClr val="dk2"/>
                </a:solidFill>
              </a:rPr>
              <a:t>Electromagnetic Interference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chemeClr val="dk2"/>
                </a:solidFill>
              </a:rPr>
              <a:t>From transmission lines</a:t>
            </a:r>
            <a:endParaRPr sz="1600">
              <a:solidFill>
                <a:schemeClr val="dk2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romanLcParenR"/>
            </a:pPr>
            <a:r>
              <a:rPr lang="en" sz="1600">
                <a:solidFill>
                  <a:schemeClr val="dk2"/>
                </a:solidFill>
              </a:rPr>
              <a:t>Mitigation: Keep away at least 1 meter from the transmission line</a:t>
            </a:r>
            <a:endParaRPr sz="1600">
              <a:solidFill>
                <a:schemeClr val="dk2"/>
              </a:solidFill>
            </a:endParaRPr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arenBoth"/>
            </a:pPr>
            <a:r>
              <a:rPr lang="en" sz="1600">
                <a:solidFill>
                  <a:schemeClr val="dk2"/>
                </a:solidFill>
              </a:rPr>
              <a:t>FAA Standard: DO-160G document - Electromagnetic Compatibility</a:t>
            </a:r>
            <a:endParaRPr sz="1600">
              <a:solidFill>
                <a:schemeClr val="dk2"/>
              </a:solidFill>
            </a:endParaRPr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arenBoth"/>
            </a:pPr>
            <a:r>
              <a:rPr lang="en" sz="1600">
                <a:solidFill>
                  <a:schemeClr val="dk2"/>
                </a:solidFill>
              </a:rPr>
              <a:t>Use the ultrasonic sensor and code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9429f632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9429f632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944ae070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944ae070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9429f632d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9429f632d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9429f632d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9429f632d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9429f632d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9429f632d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9429f632d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9429f632d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983f2d56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983f2d5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983f2d56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983f2d56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429f632d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429f632d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983f2d56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983f2d56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97f9c4de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97f9c4de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97f9c4de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97f9c4de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18.jpg"/><Relationship Id="rId6" Type="http://schemas.openxmlformats.org/officeDocument/2006/relationships/image" Target="../media/image11.png"/><Relationship Id="rId7" Type="http://schemas.openxmlformats.org/officeDocument/2006/relationships/image" Target="../media/image19.png"/><Relationship Id="rId8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idx="4294967295" type="ctrTitle"/>
          </p:nvPr>
        </p:nvSpPr>
        <p:spPr>
          <a:xfrm>
            <a:off x="1055600" y="3334875"/>
            <a:ext cx="77784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CCCCC"/>
                </a:solidFill>
              </a:rPr>
              <a:t>Autonomous Drone for Power Line Inspections</a:t>
            </a:r>
            <a:endParaRPr sz="3600">
              <a:solidFill>
                <a:srgbClr val="CCCCCC"/>
              </a:solidFill>
            </a:endParaRPr>
          </a:p>
        </p:txBody>
      </p:sp>
      <p:sp>
        <p:nvSpPr>
          <p:cNvPr id="129" name="Google Shape;129;p13"/>
          <p:cNvSpPr txBox="1"/>
          <p:nvPr>
            <p:ph idx="4294967295" type="subTitle"/>
          </p:nvPr>
        </p:nvSpPr>
        <p:spPr>
          <a:xfrm>
            <a:off x="1055600" y="4472950"/>
            <a:ext cx="73410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D9D9D9"/>
                </a:solidFill>
              </a:rPr>
              <a:t>Talha Bin Amir, Adam Woughter, Joseph Ellis, Brian Vu</a:t>
            </a:r>
            <a:endParaRPr sz="20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00" y="714713"/>
            <a:ext cx="3673317" cy="37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0300"/>
            <a:ext cx="1834226" cy="13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7388" y="853600"/>
            <a:ext cx="1540325" cy="162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3573" y="3267450"/>
            <a:ext cx="1959925" cy="12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6242" y="2738650"/>
            <a:ext cx="2262050" cy="149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11" y="1830242"/>
            <a:ext cx="1959924" cy="148300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/>
          <p:nvPr>
            <p:ph type="title"/>
          </p:nvPr>
        </p:nvSpPr>
        <p:spPr>
          <a:xfrm>
            <a:off x="364950" y="104525"/>
            <a:ext cx="8414100" cy="6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Hexacopter Design Components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364950" y="252225"/>
            <a:ext cx="8414100" cy="6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Build Design Components</a:t>
            </a:r>
            <a:endParaRPr/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888" y="935275"/>
            <a:ext cx="4288216" cy="390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335125" y="243800"/>
            <a:ext cx="8480400" cy="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Practice Build Design Components </a:t>
            </a:r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8623" y="1555550"/>
            <a:ext cx="2326901" cy="316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9401" y="1465114"/>
            <a:ext cx="1627948" cy="12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5425" y="2655625"/>
            <a:ext cx="2183200" cy="21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8144" y="243800"/>
            <a:ext cx="1387856" cy="129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1998" y="1323462"/>
            <a:ext cx="673350" cy="89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 rotWithShape="1">
          <a:blip r:embed="rId8">
            <a:alphaModFix/>
          </a:blip>
          <a:srcRect b="0" l="0" r="19283" t="0"/>
          <a:stretch/>
        </p:blipFill>
        <p:spPr>
          <a:xfrm rot="10800000">
            <a:off x="536874" y="1107026"/>
            <a:ext cx="3508901" cy="326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/>
          <p:nvPr>
            <p:ph type="title"/>
          </p:nvPr>
        </p:nvSpPr>
        <p:spPr>
          <a:xfrm>
            <a:off x="364950" y="325000"/>
            <a:ext cx="8414100" cy="6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Autonomous Flight</a:t>
            </a:r>
            <a:endParaRPr/>
          </a:p>
        </p:txBody>
      </p:sp>
      <p:sp>
        <p:nvSpPr>
          <p:cNvPr id="216" name="Google Shape;216;p25"/>
          <p:cNvSpPr txBox="1"/>
          <p:nvPr>
            <p:ph idx="1" type="body"/>
          </p:nvPr>
        </p:nvSpPr>
        <p:spPr>
          <a:xfrm>
            <a:off x="364950" y="1103700"/>
            <a:ext cx="8414100" cy="3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Flies in a predetermined path along power lines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Uses Ardupilot platform with an onboard GPS system and gyroscope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Shall remain within line of sight of operator all times (FAA regulations)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Operator shall have the option to assume manual control of the drone at any time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Manual control with a RC transmitter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374575" y="377475"/>
            <a:ext cx="83850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Obstacle Avoidance</a:t>
            </a:r>
            <a:endParaRPr/>
          </a:p>
        </p:txBody>
      </p:sp>
      <p:sp>
        <p:nvSpPr>
          <p:cNvPr id="222" name="Google Shape;222;p26"/>
          <p:cNvSpPr txBox="1"/>
          <p:nvPr>
            <p:ph idx="1" type="body"/>
          </p:nvPr>
        </p:nvSpPr>
        <p:spPr>
          <a:xfrm>
            <a:off x="374575" y="1719600"/>
            <a:ext cx="4130700" cy="17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Uses onboard ultrasonic sensors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If the drone detects an obstacle, it shall stop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Possibly have ability to find an alternative route after stopping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3" name="Google Shape;2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100" y="1525481"/>
            <a:ext cx="4130700" cy="2451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364950" y="360375"/>
            <a:ext cx="8414100" cy="5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 Return to Home</a:t>
            </a:r>
            <a:endParaRPr/>
          </a:p>
        </p:txBody>
      </p:sp>
      <p:sp>
        <p:nvSpPr>
          <p:cNvPr id="229" name="Google Shape;229;p27"/>
          <p:cNvSpPr txBox="1"/>
          <p:nvPr>
            <p:ph idx="1" type="body"/>
          </p:nvPr>
        </p:nvSpPr>
        <p:spPr>
          <a:xfrm>
            <a:off x="364950" y="1216425"/>
            <a:ext cx="8414100" cy="3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drone shall return home upon either of 2 conditions: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battery reaches 60% or less life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Winds exceeding 20 mph are detected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/>
          <p:nvPr>
            <p:ph type="title"/>
          </p:nvPr>
        </p:nvSpPr>
        <p:spPr>
          <a:xfrm>
            <a:off x="363075" y="359150"/>
            <a:ext cx="8388600" cy="5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Life</a:t>
            </a:r>
            <a:endParaRPr/>
          </a:p>
        </p:txBody>
      </p:sp>
      <p:sp>
        <p:nvSpPr>
          <p:cNvPr id="235" name="Google Shape;235;p28"/>
          <p:cNvSpPr txBox="1"/>
          <p:nvPr>
            <p:ph idx="2" type="body"/>
          </p:nvPr>
        </p:nvSpPr>
        <p:spPr>
          <a:xfrm>
            <a:off x="3887000" y="1038450"/>
            <a:ext cx="4568100" cy="34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Long battery life is a design priority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Uses a large 6 cell battery, possible two batteries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7000mAh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High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efficiency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motors (Low KV)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Sports a light carbon-fiber frame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35" y="1781775"/>
            <a:ext cx="2432375" cy="15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type="title"/>
          </p:nvPr>
        </p:nvSpPr>
        <p:spPr>
          <a:xfrm>
            <a:off x="364950" y="333875"/>
            <a:ext cx="84141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Imaging and Inspection</a:t>
            </a:r>
            <a:endParaRPr/>
          </a:p>
        </p:txBody>
      </p:sp>
      <p:sp>
        <p:nvSpPr>
          <p:cNvPr id="242" name="Google Shape;242;p29"/>
          <p:cNvSpPr txBox="1"/>
          <p:nvPr>
            <p:ph idx="1" type="body"/>
          </p:nvPr>
        </p:nvSpPr>
        <p:spPr>
          <a:xfrm>
            <a:off x="364950" y="1191325"/>
            <a:ext cx="8414100" cy="35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Thermal, as well as optical imaging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Will take images of the line every 1 second of flight time</a:t>
            </a:r>
            <a:endParaRPr sz="1800"/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Images will be saved onboard the drone and transmitted back to base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Camera will be on a gimbal to maintain stability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Will flag events in which detected temperature is outside a set safe range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type="title"/>
          </p:nvPr>
        </p:nvSpPr>
        <p:spPr>
          <a:xfrm>
            <a:off x="364950" y="325075"/>
            <a:ext cx="8414100" cy="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</a:t>
            </a:r>
            <a:endParaRPr/>
          </a:p>
        </p:txBody>
      </p:sp>
      <p:sp>
        <p:nvSpPr>
          <p:cNvPr id="248" name="Google Shape;248;p30"/>
          <p:cNvSpPr txBox="1"/>
          <p:nvPr>
            <p:ph idx="1" type="body"/>
          </p:nvPr>
        </p:nvSpPr>
        <p:spPr>
          <a:xfrm>
            <a:off x="364950" y="1060950"/>
            <a:ext cx="8414100" cy="37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Lose track of the drone: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“Fly-away” event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Component damage during flight: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Motor(s) burning out, ESC(s) or other parts breaking or stop functioning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Communication: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Electromagnetic Interference (EMI) could interfere with communication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 Schedule: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Time may not be enough for meeting all the requirements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364950" y="248050"/>
            <a:ext cx="84141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Risk Analysis and Mitigation Plan</a:t>
            </a:r>
            <a:endParaRPr sz="2400"/>
          </a:p>
        </p:txBody>
      </p:sp>
      <p:sp>
        <p:nvSpPr>
          <p:cNvPr id="254" name="Google Shape;254;p31"/>
          <p:cNvSpPr txBox="1"/>
          <p:nvPr>
            <p:ph idx="1" type="body"/>
          </p:nvPr>
        </p:nvSpPr>
        <p:spPr>
          <a:xfrm>
            <a:off x="364950" y="755275"/>
            <a:ext cx="8414100" cy="27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“Fly-away” event: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Keep the drone in communication range and line of sight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Component damage during flight: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Perform on-time maintenance and keep track of parts and part life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EMI: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Keep the drone at a safe distance away from the powerlines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Time: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Keep schedule updated and organized and complete tasks on time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9613" y="3544375"/>
            <a:ext cx="5384774" cy="13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386850" y="351550"/>
            <a:ext cx="8352300" cy="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395850" y="1178625"/>
            <a:ext cx="8352300" cy="36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Autonomous drones that can inspect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power lines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are needed for multiple reasons: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Power line inspections are expensive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They are also dangerous for the powerlineman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 methods used currently are slow and take a lot of time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Having autonomous drones that can leave a substation, go inspect power lines and return to the substation can make power line inspections easier, safer, cheaper and faster.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>
            <p:ph type="title"/>
          </p:nvPr>
        </p:nvSpPr>
        <p:spPr>
          <a:xfrm>
            <a:off x="386800" y="305750"/>
            <a:ext cx="8352900" cy="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</a:t>
            </a:r>
            <a:endParaRPr/>
          </a:p>
        </p:txBody>
      </p:sp>
      <p:sp>
        <p:nvSpPr>
          <p:cNvPr id="261" name="Google Shape;261;p32"/>
          <p:cNvSpPr txBox="1"/>
          <p:nvPr>
            <p:ph idx="1" type="body"/>
          </p:nvPr>
        </p:nvSpPr>
        <p:spPr>
          <a:xfrm>
            <a:off x="395550" y="946600"/>
            <a:ext cx="8352900" cy="3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Do a demo flight: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Autonomous flight: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Make the drone fly certain predetermined flight paths autonomously such as a circular loop while increasing height, lawnmower path, etc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Obstacle Avoidance: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Fly the drone towards an obstacle such as a wall to see if it stops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Safe return to home: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Keep flying till 40% of the battery is consumed to see if drone returns to home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Imaging and Inspection: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Instead of power lines make the drone mission to fly a predetermined path and take pictures and inspect a tree or a street light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/>
          <p:nvPr>
            <p:ph type="title"/>
          </p:nvPr>
        </p:nvSpPr>
        <p:spPr>
          <a:xfrm>
            <a:off x="245425" y="331200"/>
            <a:ext cx="85335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pic>
        <p:nvPicPr>
          <p:cNvPr id="267" name="Google Shape;2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425" y="983325"/>
            <a:ext cx="8653140" cy="3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/>
          <p:nvPr>
            <p:ph type="title"/>
          </p:nvPr>
        </p:nvSpPr>
        <p:spPr>
          <a:xfrm>
            <a:off x="364950" y="289400"/>
            <a:ext cx="8414100" cy="5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 of Materials</a:t>
            </a:r>
            <a:endParaRPr/>
          </a:p>
        </p:txBody>
      </p:sp>
      <p:pic>
        <p:nvPicPr>
          <p:cNvPr id="273" name="Google Shape;2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163" y="908825"/>
            <a:ext cx="8437673" cy="39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/>
          <p:nvPr>
            <p:ph type="title"/>
          </p:nvPr>
        </p:nvSpPr>
        <p:spPr>
          <a:xfrm>
            <a:off x="364950" y="274325"/>
            <a:ext cx="8414100" cy="5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Accomplishments</a:t>
            </a:r>
            <a:endParaRPr/>
          </a:p>
        </p:txBody>
      </p:sp>
      <p:pic>
        <p:nvPicPr>
          <p:cNvPr id="279" name="Google Shape;2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" y="927575"/>
            <a:ext cx="840105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364950" y="325075"/>
            <a:ext cx="8414100" cy="6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Driving Requirements</a:t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364950" y="935275"/>
            <a:ext cx="8414100" cy="38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Autonomous flight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92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Drone shall take off, fly a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predetermined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path and return home after mission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Obstacle avoidance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92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Drone shall avoid obstacles that might come in its path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92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Drone shall avoid the power lines while inspecting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Safe return to home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92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Drone shall return to home once mission is complete, battery level has reached 60% or weather conditions are unsafe for flight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Battery life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92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Drone shall have maximum flight time possible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Imaging and inspection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92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Drone shall use visual and thermal imaging to inspect the power lines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375750" y="327450"/>
            <a:ext cx="8392500" cy="6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Designs</a:t>
            </a:r>
            <a:endParaRPr/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356488" y="1023913"/>
            <a:ext cx="41487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Hexacopter Build: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 txBox="1"/>
          <p:nvPr>
            <p:ph idx="2" type="body"/>
          </p:nvPr>
        </p:nvSpPr>
        <p:spPr>
          <a:xfrm>
            <a:off x="4638675" y="1023925"/>
            <a:ext cx="41103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DJI: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302" y="1497800"/>
            <a:ext cx="3415073" cy="322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675" y="1497800"/>
            <a:ext cx="3326290" cy="322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364950" y="360375"/>
            <a:ext cx="8414100" cy="5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Trades</a:t>
            </a:r>
            <a:endParaRPr/>
          </a:p>
        </p:txBody>
      </p:sp>
      <p:graphicFrame>
        <p:nvGraphicFramePr>
          <p:cNvPr id="156" name="Google Shape;156;p17"/>
          <p:cNvGraphicFramePr/>
          <p:nvPr/>
        </p:nvGraphicFramePr>
        <p:xfrm>
          <a:off x="5028775" y="4466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{7F8406E5-8945-4568-B362-10CC41AA4F7E}</a:tableStyleId>
              </a:tblPr>
              <a:tblGrid>
                <a:gridCol w="1177700"/>
                <a:gridCol w="1177700"/>
                <a:gridCol w="1177700"/>
              </a:tblGrid>
              <a:tr h="387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SPECS</a:t>
                      </a:r>
                      <a:endParaRPr b="1"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Design 1: Hexacopter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Design 2: DJI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Max Flight Time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15 - 25 min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38 min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Software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ArduPilot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DJI SDK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Weight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10 lbs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9.9lbs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Portability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Folded: 960x210x200mm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Folded: 716x242x236mm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Obstacle Avoidance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Yes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Yes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7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Communication Range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1 -1.5 miles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4.3 miles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Camera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RunCam &amp; FLIR Duo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Zenmuse XT2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Future Enhancements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Yes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Yes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Weatherproof</a:t>
                      </a:r>
                      <a:endParaRPr sz="800"/>
                    </a:p>
                  </a:txBody>
                  <a:tcPr marT="25400" marB="25400" marR="25400" marL="254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Yes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0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Cost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~$1800 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(without thermal camera)</a:t>
                      </a:r>
                      <a:endParaRPr sz="800" strike="sngStrike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~$8000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(without thermal camera)</a:t>
                      </a:r>
                      <a:endParaRPr sz="800"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 b="10179" l="10201" r="12982" t="9537"/>
          <a:stretch/>
        </p:blipFill>
        <p:spPr>
          <a:xfrm>
            <a:off x="658025" y="1021900"/>
            <a:ext cx="2677250" cy="167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4">
            <a:alphaModFix/>
          </a:blip>
          <a:srcRect b="12938" l="15015" r="11270" t="11664"/>
          <a:stretch/>
        </p:blipFill>
        <p:spPr>
          <a:xfrm>
            <a:off x="1954075" y="2875122"/>
            <a:ext cx="2677250" cy="1823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364950" y="249050"/>
            <a:ext cx="8414100" cy="6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Final Design to Present to FPL</a:t>
            </a:r>
            <a:endParaRPr/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364950" y="859250"/>
            <a:ext cx="8414100" cy="39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Hexacopter:</a:t>
            </a:r>
            <a:endParaRPr b="1" sz="1400"/>
          </a:p>
          <a:p>
            <a:pPr indent="-311150" lvl="0" marL="457200" rtl="0" algn="just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Frame: Tarot T960</a:t>
            </a:r>
            <a:endParaRPr/>
          </a:p>
          <a:p>
            <a:pPr indent="-3111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Flight Controller: Pixhawk 4</a:t>
            </a:r>
            <a:endParaRPr/>
          </a:p>
          <a:p>
            <a:pPr indent="-304800" lvl="1" marL="9144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Comes with a GPS module, built in accelerometer, gyroscope, magnetometer and barometer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Software: ArduPilot, Mission Planner and PX4</a:t>
            </a:r>
            <a:endParaRPr/>
          </a:p>
          <a:p>
            <a:pPr indent="-304800" lvl="1" marL="9144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softwares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allow the creation of predetermined flight plans and autonomous functions </a:t>
            </a:r>
            <a:endParaRPr/>
          </a:p>
          <a:p>
            <a:pPr indent="-3111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Battery: Tattu 7000mAh 6S 25C LiPo </a:t>
            </a:r>
            <a:endParaRPr/>
          </a:p>
          <a:p>
            <a:pPr indent="-298450" lvl="1" marL="9144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6 cell Lithium Polymer battery</a:t>
            </a:r>
            <a:endParaRPr/>
          </a:p>
          <a:p>
            <a:pPr indent="-3111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Camera: FLIR Duo and Runcam 2</a:t>
            </a:r>
            <a:endParaRPr/>
          </a:p>
          <a:p>
            <a:pPr indent="-298450" lvl="1" marL="9144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FLIR Duo will allow for thermal/visual imaging and the Runcam 2 will allow a FPV (first person view)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349700" y="248200"/>
            <a:ext cx="84219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Prototype: Practice Quadcopter Build</a:t>
            </a:r>
            <a:endParaRPr/>
          </a:p>
        </p:txBody>
      </p:sp>
      <p:sp>
        <p:nvSpPr>
          <p:cNvPr id="170" name="Google Shape;170;p19"/>
          <p:cNvSpPr txBox="1"/>
          <p:nvPr>
            <p:ph idx="1" type="body"/>
          </p:nvPr>
        </p:nvSpPr>
        <p:spPr>
          <a:xfrm>
            <a:off x="349700" y="1019950"/>
            <a:ext cx="8421900" cy="3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Created to use as practice for programming autonomous flight paths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Mitigates risk of breaking expensive parts during hexacopter validation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Uses an Arduino as the flight controller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Relatively cheap and easier to build than the hexacopter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364950" y="223225"/>
            <a:ext cx="8414100" cy="6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Hexacopter High Level System Diagram</a:t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525" y="833425"/>
            <a:ext cx="5322959" cy="40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364950" y="263950"/>
            <a:ext cx="8414100" cy="6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Hexacopter Component System Diagram</a:t>
            </a: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800" y="874150"/>
            <a:ext cx="5480408" cy="396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