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Proxima Nova"/>
      <p:regular r:id="rId30"/>
      <p:bold r:id="rId31"/>
      <p:italic r:id="rId32"/>
      <p:boldItalic r:id="rId33"/>
    </p:embeddedFont>
    <p:embeddedFont>
      <p:font typeface="Roboto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FBC603F-9882-435A-B930-4AAE2F755FB9}">
  <a:tblStyle styleId="{8FBC603F-9882-435A-B930-4AAE2F755FB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5.xml"/><Relationship Id="rId41" Type="http://schemas.openxmlformats.org/officeDocument/2006/relationships/font" Target="fonts/La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6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5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39" Type="http://schemas.openxmlformats.org/officeDocument/2006/relationships/font" Target="fonts/Lato-bold.fntdata"/><Relationship Id="rId16" Type="http://schemas.openxmlformats.org/officeDocument/2006/relationships/slide" Target="slides/slide11.xml"/><Relationship Id="rId38" Type="http://schemas.openxmlformats.org/officeDocument/2006/relationships/font" Target="fonts/La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fda4b0a81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fda4b0a81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fda4b0a81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fda4b0a81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fda4b0a81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fda4b0a81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ce6a5c5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ce6a5c5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002987b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002987b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fda4b0a81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fda4b0a81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fda4b0a81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fda4b0a81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fda4b0a81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fda4b0a81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fda4b0a81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fda4b0a81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fda4b0a81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fda4b0a81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fe799e88a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fe799e88a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002987bc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002987bc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fe799e88a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fe799e88a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fe799e88a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fe799e88a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fda4b0a81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fda4b0a81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fda4b0a81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fda4b0a81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fda4b0a81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fda4b0a81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00f996f71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00f996f7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fda4b0a81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fda4b0a81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10.png"/><Relationship Id="rId13" Type="http://schemas.openxmlformats.org/officeDocument/2006/relationships/image" Target="../media/image20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5" Type="http://schemas.openxmlformats.org/officeDocument/2006/relationships/image" Target="../media/image11.png"/><Relationship Id="rId14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8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t0ZD_qSA_uti3F6qw4rLZ4XMhCK4LvO5/view" TargetMode="External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/>
        </p:nvSpPr>
        <p:spPr>
          <a:xfrm>
            <a:off x="727950" y="809325"/>
            <a:ext cx="7688100" cy="8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CDR - Critical Design Review</a:t>
            </a:r>
            <a:endParaRPr b="1" sz="4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332900" y="1902725"/>
            <a:ext cx="6478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Autonomous Drone for Powerline Inspections</a:t>
            </a:r>
            <a:endParaRPr sz="24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550" y="3215625"/>
            <a:ext cx="862899" cy="8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2482500" y="4121275"/>
            <a:ext cx="41790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University of South Florida</a:t>
            </a:r>
            <a:endParaRPr sz="15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College of Engineering - Electrical Engineering</a:t>
            </a:r>
            <a:endParaRPr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51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Software Diagram Flight &amp; Autonomy System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3518650" y="1561325"/>
            <a:ext cx="2364300" cy="4425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 Ground Control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Pixhawk - Flight Controller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2"/>
          <p:cNvSpPr/>
          <p:nvPr/>
        </p:nvSpPr>
        <p:spPr>
          <a:xfrm>
            <a:off x="5632350" y="2461025"/>
            <a:ext cx="1998900" cy="442500"/>
          </a:xfrm>
          <a:prstGeom prst="roundRect">
            <a:avLst>
              <a:gd fmla="val 50000" name="adj"/>
            </a:avLst>
          </a:prstGeom>
          <a:solidFill>
            <a:srgbClr val="0C5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Communication System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2574924" y="2461025"/>
            <a:ext cx="1614300" cy="442500"/>
          </a:xfrm>
          <a:prstGeom prst="roundRect">
            <a:avLst>
              <a:gd fmla="val 50000" name="adj"/>
            </a:avLst>
          </a:prstGeom>
          <a:solidFill>
            <a:srgbClr val="0C5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Flight Mode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7" name="Google Shape;137;p22"/>
          <p:cNvSpPr/>
          <p:nvPr/>
        </p:nvSpPr>
        <p:spPr>
          <a:xfrm>
            <a:off x="1478713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Flight System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22"/>
          <p:cNvSpPr/>
          <p:nvPr/>
        </p:nvSpPr>
        <p:spPr>
          <a:xfrm>
            <a:off x="3169206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Autonomy System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5019313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OpenTx software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6709806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Telemetry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41" name="Google Shape;141;p22"/>
          <p:cNvCxnSpPr>
            <a:stCxn id="134" idx="2"/>
            <a:endCxn id="135" idx="0"/>
          </p:cNvCxnSpPr>
          <p:nvPr/>
        </p:nvCxnSpPr>
        <p:spPr>
          <a:xfrm flipH="1" rot="-5400000">
            <a:off x="5437750" y="1266875"/>
            <a:ext cx="457200" cy="1931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2" name="Google Shape;142;p22"/>
          <p:cNvCxnSpPr>
            <a:stCxn id="136" idx="0"/>
            <a:endCxn id="134" idx="2"/>
          </p:cNvCxnSpPr>
          <p:nvPr/>
        </p:nvCxnSpPr>
        <p:spPr>
          <a:xfrm rot="-5400000">
            <a:off x="3812874" y="1573025"/>
            <a:ext cx="457200" cy="1318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" name="Google Shape;143;p22"/>
          <p:cNvCxnSpPr>
            <a:stCxn id="136" idx="2"/>
            <a:endCxn id="138" idx="0"/>
          </p:cNvCxnSpPr>
          <p:nvPr/>
        </p:nvCxnSpPr>
        <p:spPr>
          <a:xfrm flipH="1" rot="-5400000">
            <a:off x="3431574" y="2854025"/>
            <a:ext cx="457200" cy="556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" name="Google Shape;144;p22"/>
          <p:cNvCxnSpPr>
            <a:stCxn id="137" idx="0"/>
            <a:endCxn id="136" idx="2"/>
          </p:cNvCxnSpPr>
          <p:nvPr/>
        </p:nvCxnSpPr>
        <p:spPr>
          <a:xfrm rot="-5400000">
            <a:off x="2586313" y="2564978"/>
            <a:ext cx="457200" cy="1134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5" name="Google Shape;145;p22"/>
          <p:cNvCxnSpPr>
            <a:stCxn id="135" idx="2"/>
            <a:endCxn id="140" idx="0"/>
          </p:cNvCxnSpPr>
          <p:nvPr/>
        </p:nvCxnSpPr>
        <p:spPr>
          <a:xfrm flipH="1" rot="-5400000">
            <a:off x="6826800" y="2708525"/>
            <a:ext cx="457200" cy="847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22"/>
          <p:cNvCxnSpPr>
            <a:stCxn id="139" idx="0"/>
            <a:endCxn id="135" idx="2"/>
          </p:cNvCxnSpPr>
          <p:nvPr/>
        </p:nvCxnSpPr>
        <p:spPr>
          <a:xfrm rot="-5400000">
            <a:off x="5981413" y="2710478"/>
            <a:ext cx="457200" cy="84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22"/>
          <p:cNvSpPr/>
          <p:nvPr/>
        </p:nvSpPr>
        <p:spPr>
          <a:xfrm>
            <a:off x="459450" y="4260425"/>
            <a:ext cx="17919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Battery, Sensors, Camera, Motors, Power, Safety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2403793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GPS location system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4094300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Transmitter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5784793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Receiver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7475293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Radio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52" name="Google Shape;152;p22"/>
          <p:cNvCxnSpPr>
            <a:stCxn id="147" idx="0"/>
            <a:endCxn id="137" idx="2"/>
          </p:cNvCxnSpPr>
          <p:nvPr/>
        </p:nvCxnSpPr>
        <p:spPr>
          <a:xfrm rot="-5400000">
            <a:off x="1573050" y="3585575"/>
            <a:ext cx="457200" cy="892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22"/>
          <p:cNvCxnSpPr>
            <a:stCxn id="148" idx="0"/>
            <a:endCxn id="137" idx="2"/>
          </p:cNvCxnSpPr>
          <p:nvPr/>
        </p:nvCxnSpPr>
        <p:spPr>
          <a:xfrm flipH="1" rot="5400000">
            <a:off x="2481643" y="3569228"/>
            <a:ext cx="457200" cy="925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" name="Google Shape;154;p22"/>
          <p:cNvCxnSpPr>
            <a:stCxn id="149" idx="0"/>
            <a:endCxn id="139" idx="2"/>
          </p:cNvCxnSpPr>
          <p:nvPr/>
        </p:nvCxnSpPr>
        <p:spPr>
          <a:xfrm rot="-5400000">
            <a:off x="5097200" y="3569378"/>
            <a:ext cx="457200" cy="924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5" name="Google Shape;155;p22"/>
          <p:cNvCxnSpPr>
            <a:stCxn id="150" idx="0"/>
            <a:endCxn id="139" idx="2"/>
          </p:cNvCxnSpPr>
          <p:nvPr/>
        </p:nvCxnSpPr>
        <p:spPr>
          <a:xfrm flipH="1" rot="5400000">
            <a:off x="5942443" y="3649028"/>
            <a:ext cx="457200" cy="765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" name="Google Shape;156;p22"/>
          <p:cNvCxnSpPr>
            <a:stCxn id="151" idx="0"/>
            <a:endCxn id="140" idx="2"/>
          </p:cNvCxnSpPr>
          <p:nvPr/>
        </p:nvCxnSpPr>
        <p:spPr>
          <a:xfrm flipH="1" rot="5400000">
            <a:off x="7632943" y="3649028"/>
            <a:ext cx="457200" cy="765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709012"/>
            <a:ext cx="2364301" cy="17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2490300"/>
            <a:ext cx="1075776" cy="1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9975" y="623700"/>
            <a:ext cx="2813424" cy="15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311700" y="190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Components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252475" y="894125"/>
            <a:ext cx="42240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Tarot x6  PCB Frame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Frsky Taranis x9D Plus T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ransmitter 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Frsky x8R Reciever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Holybro Telemetry Radio V3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GPS Module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Tattu 6S 10000mAh 22.2V Lipo Battery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RunCam 2: 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1080p/60fps  FPV camera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FXT Viper FPV Goggles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Tarot 5008 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340 KV B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rushless M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otors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Hobbywing 40A Opto 6S Brushless ESC’s 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Power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Distribution Board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Carbon Fiber Propellers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ISDT Q6 ProBattGo 300W 14A Battery Balance Charger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25674" l="0" r="0" t="26497"/>
          <a:stretch/>
        </p:blipFill>
        <p:spPr>
          <a:xfrm>
            <a:off x="6693300" y="100225"/>
            <a:ext cx="2369300" cy="17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 b="4439" l="6804" r="5506" t="3070"/>
          <a:stretch/>
        </p:blipFill>
        <p:spPr>
          <a:xfrm>
            <a:off x="7450332" y="1721538"/>
            <a:ext cx="1612268" cy="17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7701" y="1482101"/>
            <a:ext cx="1112625" cy="11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5286" y="36262"/>
            <a:ext cx="1859800" cy="18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7">
            <a:alphaModFix/>
          </a:blip>
          <a:srcRect b="19607" l="0" r="0" t="19024"/>
          <a:stretch/>
        </p:blipFill>
        <p:spPr>
          <a:xfrm>
            <a:off x="3315700" y="190725"/>
            <a:ext cx="1441375" cy="8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0325" y="3421975"/>
            <a:ext cx="1612275" cy="16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9">
            <a:alphaModFix/>
          </a:blip>
          <a:srcRect b="17370" l="11870" r="11200" t="15511"/>
          <a:stretch/>
        </p:blipFill>
        <p:spPr>
          <a:xfrm>
            <a:off x="5734850" y="4096446"/>
            <a:ext cx="1612275" cy="93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291241">
            <a:off x="3870157" y="2704219"/>
            <a:ext cx="1551181" cy="155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11">
            <a:alphaModFix/>
          </a:blip>
          <a:srcRect b="24577" l="0" r="7123" t="6170"/>
          <a:stretch/>
        </p:blipFill>
        <p:spPr>
          <a:xfrm>
            <a:off x="4293475" y="4137988"/>
            <a:ext cx="1441374" cy="8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12">
            <a:alphaModFix/>
          </a:blip>
          <a:srcRect b="8289" l="11093" r="11054" t="11851"/>
          <a:stretch/>
        </p:blipFill>
        <p:spPr>
          <a:xfrm>
            <a:off x="4147723" y="1634495"/>
            <a:ext cx="1441375" cy="147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13">
            <a:alphaModFix/>
          </a:blip>
          <a:srcRect b="10750" l="0" r="0" t="5908"/>
          <a:stretch/>
        </p:blipFill>
        <p:spPr>
          <a:xfrm>
            <a:off x="5637363" y="2594725"/>
            <a:ext cx="1807249" cy="150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84262" y="3876583"/>
            <a:ext cx="1859801" cy="26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30775" y="1997038"/>
            <a:ext cx="465250" cy="4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25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Thrust to Weight Ratio Calculation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Max battery amps = 70A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70/6 = 11.67A per motor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Thrust per motor= 0.1288(11.67)+0.3829= 1.89 kg 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Total thrust = 6*1.89 = 11.31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 up weight = 5.7 kg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Thrust to weight ratio = 11.31/5.7 = </a:t>
            </a:r>
            <a:r>
              <a:rPr b="1"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1.98 </a:t>
            </a:r>
            <a:endParaRPr b="1"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75" y="1056650"/>
            <a:ext cx="67246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600" y="2308837"/>
            <a:ext cx="3243249" cy="19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type="title"/>
          </p:nvPr>
        </p:nvSpPr>
        <p:spPr>
          <a:xfrm>
            <a:off x="183125" y="145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Battery Life Calculation 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25"/>
          <p:cNvSpPr txBox="1"/>
          <p:nvPr>
            <p:ph idx="1" type="body"/>
          </p:nvPr>
        </p:nvSpPr>
        <p:spPr>
          <a:xfrm>
            <a:off x="311700" y="938175"/>
            <a:ext cx="8520600" cy="36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Thrust to hover = 5.7kg, thrust per motor = 0.95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Current draw (per motor) = (0.95 - 0.3829)/0.1288 = 4.4 A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Total current draw = 4.4*6 = 26.4 A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Battery life = (10 Ah / 26.4 A) * 60 = </a:t>
            </a:r>
            <a:r>
              <a:rPr b="1" lang="en" sz="2000">
                <a:solidFill>
                  <a:srgbClr val="000000"/>
                </a:solidFill>
              </a:rPr>
              <a:t>~ 22 minutes</a:t>
            </a:r>
            <a:endParaRPr b="1" sz="2000">
              <a:solidFill>
                <a:srgbClr val="000000"/>
              </a:solidFill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 b="10750" l="0" r="0" t="5908"/>
          <a:stretch/>
        </p:blipFill>
        <p:spPr>
          <a:xfrm>
            <a:off x="3567213" y="3236125"/>
            <a:ext cx="2009575" cy="16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type="title"/>
          </p:nvPr>
        </p:nvSpPr>
        <p:spPr>
          <a:xfrm>
            <a:off x="5529275" y="134700"/>
            <a:ext cx="330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Thermal Camera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3203975" y="858550"/>
            <a:ext cx="5628300" cy="37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FLIR Duo Pro R: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~</a:t>
            </a:r>
            <a:r>
              <a:rPr lang="en">
                <a:solidFill>
                  <a:srgbClr val="000000"/>
                </a:solidFill>
              </a:rPr>
              <a:t>$8,000 </a:t>
            </a:r>
            <a:r>
              <a:rPr lang="en" sz="1200">
                <a:solidFill>
                  <a:srgbClr val="000000"/>
                </a:solidFill>
              </a:rPr>
              <a:t>(Some older models such as the FLIR Duo are </a:t>
            </a:r>
            <a:r>
              <a:rPr lang="en" sz="1200">
                <a:solidFill>
                  <a:srgbClr val="00000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~</a:t>
            </a:r>
            <a:r>
              <a:rPr lang="en" sz="1200">
                <a:solidFill>
                  <a:srgbClr val="000000"/>
                </a:solidFill>
              </a:rPr>
              <a:t>$2,000)</a:t>
            </a:r>
            <a:endParaRPr sz="12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4K Color, 20 fps: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en">
                <a:solidFill>
                  <a:srgbClr val="000000"/>
                </a:solidFill>
              </a:rPr>
              <a:t>2 microSD cards: one for video and one for images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Built in sensors for image geo-tagging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When </a:t>
            </a:r>
            <a:r>
              <a:rPr lang="en">
                <a:solidFill>
                  <a:srgbClr val="000000"/>
                </a:solidFill>
              </a:rPr>
              <a:t>final</a:t>
            </a:r>
            <a:r>
              <a:rPr lang="en">
                <a:solidFill>
                  <a:srgbClr val="000000"/>
                </a:solidFill>
              </a:rPr>
              <a:t> design is being used, this is the camera that will be attached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FLIR Lepton: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$300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8.6 fps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Size of a dime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For proof of concept we will be using this controlled by a R</a:t>
            </a:r>
            <a:r>
              <a:rPr lang="en">
                <a:solidFill>
                  <a:srgbClr val="000000"/>
                </a:solidFill>
              </a:rPr>
              <a:t>aspberry Pi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b="21426" l="20422" r="23517" t="0"/>
          <a:stretch/>
        </p:blipFill>
        <p:spPr>
          <a:xfrm>
            <a:off x="0" y="0"/>
            <a:ext cx="3043251" cy="28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025" y="2920902"/>
            <a:ext cx="1995198" cy="199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389200" y="147600"/>
            <a:ext cx="3661500" cy="5532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Bill of Materials </a:t>
            </a:r>
            <a:endParaRPr sz="3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900" y="79863"/>
            <a:ext cx="4503223" cy="487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0" y="-53600"/>
            <a:ext cx="197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Schedule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13" name="Google Shape;213;p28"/>
          <p:cNvGraphicFramePr/>
          <p:nvPr/>
        </p:nvGraphicFramePr>
        <p:xfrm>
          <a:off x="73225" y="31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{8FBC603F-9882-435A-B930-4AAE2F755FB9}</a:tableStyleId>
              </a:tblPr>
              <a:tblGrid>
                <a:gridCol w="288900"/>
                <a:gridCol w="602325"/>
                <a:gridCol w="257150"/>
                <a:gridCol w="257150"/>
                <a:gridCol w="257150"/>
                <a:gridCol w="257150"/>
                <a:gridCol w="257150"/>
                <a:gridCol w="618400"/>
                <a:gridCol w="618400"/>
                <a:gridCol w="582025"/>
                <a:gridCol w="563850"/>
                <a:gridCol w="645675"/>
                <a:gridCol w="645675"/>
                <a:gridCol w="645675"/>
                <a:gridCol w="618400"/>
                <a:gridCol w="618400"/>
                <a:gridCol w="645675"/>
                <a:gridCol w="618400"/>
              </a:tblGrid>
              <a:tr h="289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2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3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4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5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6 - 2/10/19 - 2/16/19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7 - 2/17/19 - 2/23/19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8 - 2/24/19 - 3/2/19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9 - 3/3/19 - 3/9/19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10 - 3/10/19 - 3/16/19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11 - 3/17/19 - 3/23/19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12 - 3/24/19 - 3/30/19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13 - 3/31/19 - 4/6/19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14 - 4/7/19 - 4/13/19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15 - 4/14/19 - 4/20/19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16 4/21/19 - 4/27/19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Frame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Motor/ESC's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Trans/Receiv.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Flight Model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Pixhawk Setup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Battery Setup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Runcam/VTX setup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 Plan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Communication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Friday 2/15/19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Motor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2/24/19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GPS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2/24/19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CDR Present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2/28/19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Biweekly Report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Friday 3/1/19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Flight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3/3/19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Autonomy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3/3/19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Battery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2/14/19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Camera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3/3/19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Hardware Video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3/7/19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Field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3/10/19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Therm. Cam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3/17/19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Essay due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3/28/19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Hardware Video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4/11/19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Conference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Wed. 4/17 - Thurs. 4/18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Critical Assess. doc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4/18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Poster Competition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4/25/19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161675" y="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Testing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19" name="Google Shape;219;p29"/>
          <p:cNvGraphicFramePr/>
          <p:nvPr/>
        </p:nvGraphicFramePr>
        <p:xfrm>
          <a:off x="74875" y="65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{8FBC603F-9882-435A-B930-4AAE2F755FB9}</a:tableStyleId>
              </a:tblPr>
              <a:tblGrid>
                <a:gridCol w="758100"/>
                <a:gridCol w="954650"/>
                <a:gridCol w="1226050"/>
                <a:gridCol w="1226050"/>
                <a:gridCol w="1160550"/>
                <a:gridCol w="1113750"/>
                <a:gridCol w="1282225"/>
                <a:gridCol w="1272850"/>
              </a:tblGrid>
              <a:tr h="333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6 - 2/10/19 - 2/16/19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7 - 2/17/19 - 2/23/19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8 - 2/24/19 - 3/2/19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9 - 3/3/19 - 3/9/19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10 - 3/10/19 - 3/16/19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11 - 3/17/19 - 3/23/19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Doc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 Plan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Communication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Friday 2/15/19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Motor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2/24/19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GPS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2/24/19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Flight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Autonomy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Battery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Thursday 2/14/19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Field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3/10/19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Thermal Camera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3/17/19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Conference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Green = Completed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Yellow = Tentative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Red = Past Due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DEMO</a:t>
            </a:r>
            <a:endParaRPr b="1" sz="4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title"/>
          </p:nvPr>
        </p:nvSpPr>
        <p:spPr>
          <a:xfrm>
            <a:off x="613650" y="1568725"/>
            <a:ext cx="8123100" cy="126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Thank You</a:t>
            </a:r>
            <a:endParaRPr b="1" sz="6000"/>
          </a:p>
        </p:txBody>
      </p:sp>
      <p:sp>
        <p:nvSpPr>
          <p:cNvPr id="230" name="Google Shape;230;p31"/>
          <p:cNvSpPr txBox="1"/>
          <p:nvPr>
            <p:ph type="title"/>
          </p:nvPr>
        </p:nvSpPr>
        <p:spPr>
          <a:xfrm>
            <a:off x="510450" y="31180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Questions?</a:t>
            </a:r>
            <a:endParaRPr b="1"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50875" y="65350"/>
            <a:ext cx="3076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Team Members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910525" y="914850"/>
            <a:ext cx="2233500" cy="12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Team Advisor &amp; Mentor: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Dr. Wilfrido Moreno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&amp;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Robert Tufts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910525" y="2332950"/>
            <a:ext cx="22335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Team Members: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Talha Bin Amir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Joseph Ellis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Adam Woughter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Brian Vu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910525" y="4012025"/>
            <a:ext cx="22335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Sponsor: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Florida Power &amp; Light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SME: Eric Schwartz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2331" l="0" r="0" t="8006"/>
          <a:stretch/>
        </p:blipFill>
        <p:spPr>
          <a:xfrm>
            <a:off x="50875" y="914850"/>
            <a:ext cx="6859649" cy="385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510450" y="432350"/>
            <a:ext cx="8123100" cy="5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Video (Just in case we aren't allowed to do a demo in class)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6" name="Google Shape;236;p32" title="IMG_207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300" y="1069750"/>
            <a:ext cx="5055400" cy="37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131850" y="0"/>
            <a:ext cx="8880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Team Member Roles</a:t>
            </a:r>
            <a:endParaRPr b="1" sz="3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95150" y="644325"/>
            <a:ext cx="8753700" cy="42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Talha:	 	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Setting team goals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Parts management - Ordering parts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Hardware development - Frame build, wires, connectors, motor and ESC installation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Autonomy system - Qgroundcontrol, flight controller and telemetry setup and calibration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Joey: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Hardware development - Soldering, wires and connectors, motor and ESC installation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Battery System - Building custom battery charging connectors, setting up battery charger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Thermal camera imaging system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286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Adam: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Motor and battery components research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Camera system - RunCam 2 and vtx integration for FPV (first person view) through goggles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Brian: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Communication system - Transmitter/receiver communication, flight models (opentx)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Website development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160200" y="0"/>
            <a:ext cx="88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Project Description</a:t>
            </a:r>
            <a:endParaRPr b="1" sz="3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6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160200" y="634925"/>
            <a:ext cx="8672100" cy="37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Power lines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are at a high elevation and cannot be fully inspected from the ground: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Power companies have to use helicopters to inspect the lines from the air, which is obviously very expensive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Around $200/mile and only 8 miles can be inspected per day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Powerline inspections are also dangerous: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2 casualties and 2 injured in New York and 2 casualties in Ohio last year due to the helicopters crashing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recent years, power companies have moved to using drones for these inspections: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drones currently used are manually controlled.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our autonomous drone design, power companies will save money and time by simply deploying an autonomous drone and inputting the area that needs inspection.: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Cost of the d</a:t>
            </a:r>
            <a:r>
              <a:rPr lang="en" sz="1200">
                <a:solidFill>
                  <a:srgbClr val="000000"/>
                </a:solidFill>
              </a:rPr>
              <a:t>rone will be paid for in two days and no humans should be at risk when our drone is inspecting.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548550" y="4425425"/>
            <a:ext cx="804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</a:rPr>
              <a:t>There are also lots of other miscellaneous advantages of using our drone:</a:t>
            </a:r>
            <a:endParaRPr b="1" sz="11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E.g. Pulling cables in inaccessible areas, reduced time for inspection, full view of all quadrants, etc.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07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High Level Systems level Design</a:t>
            </a:r>
            <a:endParaRPr b="1" sz="3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800" y="907150"/>
            <a:ext cx="5238401" cy="39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124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Data Flow Diagram</a:t>
            </a:r>
            <a:endParaRPr sz="3000"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840" l="0" r="0" t="1307"/>
          <a:stretch/>
        </p:blipFill>
        <p:spPr>
          <a:xfrm>
            <a:off x="1778938" y="818700"/>
            <a:ext cx="5586125" cy="40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75950" y="4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Circuit Design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3563" l="7346" r="18820" t="11791"/>
          <a:stretch/>
        </p:blipFill>
        <p:spPr>
          <a:xfrm>
            <a:off x="626075" y="617550"/>
            <a:ext cx="8053574" cy="442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155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PCB Circuit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7000" y="0"/>
            <a:ext cx="4455299" cy="503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00" y="795075"/>
            <a:ext cx="3209654" cy="41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157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Software Diagram Communication System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15" name="Google Shape;115;p21"/>
          <p:cNvCxnSpPr>
            <a:stCxn id="116" idx="2"/>
            <a:endCxn id="117" idx="1"/>
          </p:cNvCxnSpPr>
          <p:nvPr/>
        </p:nvCxnSpPr>
        <p:spPr>
          <a:xfrm>
            <a:off x="2986063" y="2834000"/>
            <a:ext cx="1001700" cy="10011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21"/>
          <p:cNvCxnSpPr>
            <a:stCxn id="116" idx="2"/>
            <a:endCxn id="119" idx="1"/>
          </p:cNvCxnSpPr>
          <p:nvPr/>
        </p:nvCxnSpPr>
        <p:spPr>
          <a:xfrm flipH="1" rot="10800000">
            <a:off x="2986063" y="2048000"/>
            <a:ext cx="1001700" cy="78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21"/>
          <p:cNvSpPr/>
          <p:nvPr/>
        </p:nvSpPr>
        <p:spPr>
          <a:xfrm rot="-5400000">
            <a:off x="1077013" y="2545550"/>
            <a:ext cx="3241200" cy="576900"/>
          </a:xfrm>
          <a:prstGeom prst="roundRect">
            <a:avLst>
              <a:gd fmla="val 16667" name="adj"/>
            </a:avLst>
          </a:prstGeom>
          <a:solidFill>
            <a:srgbClr val="840D35"/>
          </a:solidFill>
          <a:ln cap="flat" cmpd="sng" w="9525">
            <a:solidFill>
              <a:srgbClr val="840D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Open Tx Companion (Model Building)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3987656" y="1785374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B61249"/>
          </a:solidFill>
          <a:ln cap="flat" cmpd="sng" w="9525">
            <a:solidFill>
              <a:srgbClr val="B61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Transmitter Communication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1"/>
          <p:cNvSpPr/>
          <p:nvPr/>
        </p:nvSpPr>
        <p:spPr>
          <a:xfrm>
            <a:off x="3987656" y="3572499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B61249"/>
          </a:solidFill>
          <a:ln cap="flat" cmpd="sng" w="9525">
            <a:solidFill>
              <a:srgbClr val="B61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Flight modes / channels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6742971" y="1350975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Motor controls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6742971" y="2182763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Receiver communication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6742971" y="2989363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Special functions (stabilize, landing gear)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6742971" y="3929288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Aileron, Thrust, Elevate, Rudder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4" name="Google Shape;124;p21"/>
          <p:cNvCxnSpPr>
            <a:stCxn id="119" idx="3"/>
            <a:endCxn id="120" idx="1"/>
          </p:cNvCxnSpPr>
          <p:nvPr/>
        </p:nvCxnSpPr>
        <p:spPr>
          <a:xfrm flipH="1" rot="10800000">
            <a:off x="6206456" y="1613624"/>
            <a:ext cx="536400" cy="4344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1"/>
          <p:cNvCxnSpPr>
            <a:stCxn id="119" idx="3"/>
            <a:endCxn id="121" idx="1"/>
          </p:cNvCxnSpPr>
          <p:nvPr/>
        </p:nvCxnSpPr>
        <p:spPr>
          <a:xfrm>
            <a:off x="6206456" y="2048024"/>
            <a:ext cx="536400" cy="3975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6" name="Google Shape;126;p21"/>
          <p:cNvCxnSpPr>
            <a:stCxn id="122" idx="1"/>
            <a:endCxn id="117" idx="3"/>
          </p:cNvCxnSpPr>
          <p:nvPr/>
        </p:nvCxnSpPr>
        <p:spPr>
          <a:xfrm flipH="1">
            <a:off x="6206571" y="3252013"/>
            <a:ext cx="536400" cy="5832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21"/>
          <p:cNvCxnSpPr>
            <a:stCxn id="123" idx="1"/>
            <a:endCxn id="117" idx="3"/>
          </p:cNvCxnSpPr>
          <p:nvPr/>
        </p:nvCxnSpPr>
        <p:spPr>
          <a:xfrm rot="10800000">
            <a:off x="6206571" y="3835238"/>
            <a:ext cx="536400" cy="3567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37" y="1999100"/>
            <a:ext cx="2095324" cy="16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