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y="5143500" cx="9144000"/>
  <p:notesSz cx="6858000" cy="9144000"/>
  <p:embeddedFontLst>
    <p:embeddedFont>
      <p:font typeface="Raleway"/>
      <p:regular r:id="rId26"/>
      <p:bold r:id="rId27"/>
      <p:italic r:id="rId28"/>
      <p:boldItalic r:id="rId29"/>
    </p:embeddedFont>
    <p:embeddedFont>
      <p:font typeface="Proxima Nova"/>
      <p:regular r:id="rId30"/>
      <p:bold r:id="rId31"/>
      <p:italic r:id="rId32"/>
      <p:boldItalic r:id="rId33"/>
    </p:embeddedFont>
    <p:embeddedFont>
      <p:font typeface="Roboto"/>
      <p:regular r:id="rId34"/>
      <p:bold r:id="rId35"/>
      <p:italic r:id="rId36"/>
      <p:boldItalic r:id="rId37"/>
    </p:embeddedFont>
    <p:embeddedFont>
      <p:font typeface="Lato"/>
      <p:regular r:id="rId38"/>
      <p:bold r:id="rId39"/>
      <p:italic r:id="rId40"/>
      <p:boldItalic r:id="rId4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tableStyles.xml><?xml version="1.0" encoding="utf-8"?>
<a:tblStyleLst xmlns:a="http://schemas.openxmlformats.org/drawingml/2006/main" xmlns:r="http://schemas.openxmlformats.org/officeDocument/2006/relationships" def="{DD43F641-2190-45F8-9943-775D29F55852}">
  <a:tblStyle styleId="{DD43F641-2190-45F8-9943-775D29F55852}" styleName="Table_0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Lato-italic.fntdata"/><Relationship Id="rId20" Type="http://schemas.openxmlformats.org/officeDocument/2006/relationships/slide" Target="slides/slide15.xml"/><Relationship Id="rId41" Type="http://schemas.openxmlformats.org/officeDocument/2006/relationships/font" Target="fonts/Lato-boldItalic.fntdata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Raleway-regular.fntdata"/><Relationship Id="rId25" Type="http://schemas.openxmlformats.org/officeDocument/2006/relationships/slide" Target="slides/slide20.xml"/><Relationship Id="rId28" Type="http://schemas.openxmlformats.org/officeDocument/2006/relationships/font" Target="fonts/Raleway-italic.fntdata"/><Relationship Id="rId27" Type="http://schemas.openxmlformats.org/officeDocument/2006/relationships/font" Target="fonts/Raleway-bold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Raleway-boldItalic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ProximaNova-bold.fntdata"/><Relationship Id="rId30" Type="http://schemas.openxmlformats.org/officeDocument/2006/relationships/font" Target="fonts/ProximaNova-regular.fntdata"/><Relationship Id="rId11" Type="http://schemas.openxmlformats.org/officeDocument/2006/relationships/slide" Target="slides/slide6.xml"/><Relationship Id="rId33" Type="http://schemas.openxmlformats.org/officeDocument/2006/relationships/font" Target="fonts/ProximaNova-boldItalic.fntdata"/><Relationship Id="rId10" Type="http://schemas.openxmlformats.org/officeDocument/2006/relationships/slide" Target="slides/slide5.xml"/><Relationship Id="rId32" Type="http://schemas.openxmlformats.org/officeDocument/2006/relationships/font" Target="fonts/ProximaNova-italic.fntdata"/><Relationship Id="rId13" Type="http://schemas.openxmlformats.org/officeDocument/2006/relationships/slide" Target="slides/slide8.xml"/><Relationship Id="rId35" Type="http://schemas.openxmlformats.org/officeDocument/2006/relationships/font" Target="fonts/Roboto-bold.fntdata"/><Relationship Id="rId12" Type="http://schemas.openxmlformats.org/officeDocument/2006/relationships/slide" Target="slides/slide7.xml"/><Relationship Id="rId34" Type="http://schemas.openxmlformats.org/officeDocument/2006/relationships/font" Target="fonts/Roboto-regular.fntdata"/><Relationship Id="rId15" Type="http://schemas.openxmlformats.org/officeDocument/2006/relationships/slide" Target="slides/slide10.xml"/><Relationship Id="rId37" Type="http://schemas.openxmlformats.org/officeDocument/2006/relationships/font" Target="fonts/Roboto-boldItalic.fntdata"/><Relationship Id="rId14" Type="http://schemas.openxmlformats.org/officeDocument/2006/relationships/slide" Target="slides/slide9.xml"/><Relationship Id="rId36" Type="http://schemas.openxmlformats.org/officeDocument/2006/relationships/font" Target="fonts/Roboto-italic.fntdata"/><Relationship Id="rId17" Type="http://schemas.openxmlformats.org/officeDocument/2006/relationships/slide" Target="slides/slide12.xml"/><Relationship Id="rId39" Type="http://schemas.openxmlformats.org/officeDocument/2006/relationships/font" Target="fonts/Lato-bold.fntdata"/><Relationship Id="rId16" Type="http://schemas.openxmlformats.org/officeDocument/2006/relationships/slide" Target="slides/slide11.xml"/><Relationship Id="rId38" Type="http://schemas.openxmlformats.org/officeDocument/2006/relationships/font" Target="fonts/Lato-regular.fntdata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4fda4b0a81_0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4fda4b0a81_0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4fda4b0a81_0_3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4fda4b0a81_0_3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4fda4b0a81_0_3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4fda4b0a81_0_3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ce6a5c5e7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ce6a5c5e7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5002987bc0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5002987bc0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4fda4b0a81_0_3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4fda4b0a81_0_3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4fda4b0a81_0_3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4fda4b0a81_0_3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4fda4b0a81_0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4fda4b0a81_0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4fda4b0a81_0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4fda4b0a81_0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4fda4b0a81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4fda4b0a81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4fe799e88a_0_2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4fe799e88a_0_2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5002987bc0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5002987bc0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4fe799e88a_0_2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4fe799e88a_0_2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4fe799e88a_0_20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4fe799e88a_0_20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4fda4b0a81_0_2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4fda4b0a81_0_2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4fda4b0a81_0_2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4fda4b0a81_0_2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4fda4b0a81_0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4fda4b0a81_0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500f996f71_1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500f996f71_1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4fda4b0a81_0_2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4fda4b0a81_0_2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/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/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Relationship Id="rId4" Type="http://schemas.openxmlformats.org/officeDocument/2006/relationships/image" Target="../media/image5.png"/><Relationship Id="rId5" Type="http://schemas.openxmlformats.org/officeDocument/2006/relationships/image" Target="../media/image29.png"/></Relationships>
</file>

<file path=ppt/slides/_rels/slide11.xml.rels><?xml version="1.0" encoding="UTF-8" standalone="yes"?><Relationships xmlns="http://schemas.openxmlformats.org/package/2006/relationships"><Relationship Id="rId11" Type="http://schemas.openxmlformats.org/officeDocument/2006/relationships/image" Target="../media/image11.png"/><Relationship Id="rId10" Type="http://schemas.openxmlformats.org/officeDocument/2006/relationships/image" Target="../media/image18.png"/><Relationship Id="rId13" Type="http://schemas.openxmlformats.org/officeDocument/2006/relationships/image" Target="../media/image16.png"/><Relationship Id="rId1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Relationship Id="rId15" Type="http://schemas.openxmlformats.org/officeDocument/2006/relationships/image" Target="../media/image10.png"/><Relationship Id="rId14" Type="http://schemas.openxmlformats.org/officeDocument/2006/relationships/image" Target="../media/image28.png"/><Relationship Id="rId5" Type="http://schemas.openxmlformats.org/officeDocument/2006/relationships/image" Target="../media/image21.png"/><Relationship Id="rId6" Type="http://schemas.openxmlformats.org/officeDocument/2006/relationships/image" Target="../media/image8.jpg"/><Relationship Id="rId7" Type="http://schemas.openxmlformats.org/officeDocument/2006/relationships/image" Target="../media/image14.png"/><Relationship Id="rId8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7.jpg"/><Relationship Id="rId4" Type="http://schemas.openxmlformats.org/officeDocument/2006/relationships/image" Target="../media/image22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0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://drive.google.com/file/d/1t0ZD_qSA_uti3F6qw4rLZ4XMhCK4LvO5/view" TargetMode="External"/><Relationship Id="rId4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1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jpg"/><Relationship Id="rId4" Type="http://schemas.openxmlformats.org/officeDocument/2006/relationships/image" Target="../media/image9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/>
        </p:nvSpPr>
        <p:spPr>
          <a:xfrm>
            <a:off x="727950" y="809325"/>
            <a:ext cx="7688100" cy="86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CDR - Critical Design Review</a:t>
            </a:r>
            <a:endParaRPr b="1" sz="4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0" name="Google Shape;60;p13"/>
          <p:cNvSpPr txBox="1"/>
          <p:nvPr/>
        </p:nvSpPr>
        <p:spPr>
          <a:xfrm>
            <a:off x="1332900" y="1902725"/>
            <a:ext cx="6478200" cy="5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FFFFFF"/>
                </a:solidFill>
                <a:latin typeface="Lato"/>
                <a:ea typeface="Lato"/>
                <a:cs typeface="Lato"/>
                <a:sym typeface="Lato"/>
              </a:rPr>
              <a:t>Autonomous Drone for Powerline Inspections</a:t>
            </a:r>
            <a:endParaRPr sz="2400">
              <a:solidFill>
                <a:srgbClr val="595959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1" name="Google Shape;61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40550" y="3215625"/>
            <a:ext cx="862899" cy="862899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3"/>
          <p:cNvSpPr txBox="1"/>
          <p:nvPr/>
        </p:nvSpPr>
        <p:spPr>
          <a:xfrm>
            <a:off x="2482500" y="4121275"/>
            <a:ext cx="41790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University of South Florida</a:t>
            </a:r>
            <a:endParaRPr sz="15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800"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2"/>
                </a:solidFill>
                <a:latin typeface="Lato"/>
                <a:ea typeface="Lato"/>
                <a:cs typeface="Lato"/>
                <a:sym typeface="Lato"/>
              </a:rPr>
              <a:t>College of Engineering - Electrical Engineering</a:t>
            </a:r>
            <a:endParaRPr>
              <a:solidFill>
                <a:schemeClr val="lt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311700" y="51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Software Diagram Flight &amp; Autonomy System</a:t>
            </a:r>
            <a:endParaRPr sz="3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34" name="Google Shape;134;p22"/>
          <p:cNvSpPr/>
          <p:nvPr/>
        </p:nvSpPr>
        <p:spPr>
          <a:xfrm>
            <a:off x="3518650" y="1561325"/>
            <a:ext cx="2364300" cy="442500"/>
          </a:xfrm>
          <a:prstGeom prst="roundRect">
            <a:avLst>
              <a:gd fmla="val 50000" name="adj"/>
            </a:avLst>
          </a:prstGeom>
          <a:solidFill>
            <a:srgbClr val="0944A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Q Ground Control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Pixhawk - Flight Controller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35" name="Google Shape;135;p22"/>
          <p:cNvSpPr/>
          <p:nvPr/>
        </p:nvSpPr>
        <p:spPr>
          <a:xfrm>
            <a:off x="5632350" y="2461025"/>
            <a:ext cx="1998900" cy="442500"/>
          </a:xfrm>
          <a:prstGeom prst="roundRect">
            <a:avLst>
              <a:gd fmla="val 50000" name="adj"/>
            </a:avLst>
          </a:prstGeom>
          <a:solidFill>
            <a:srgbClr val="0C58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Communication System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6" name="Google Shape;136;p22"/>
          <p:cNvSpPr/>
          <p:nvPr/>
        </p:nvSpPr>
        <p:spPr>
          <a:xfrm>
            <a:off x="2574924" y="2461025"/>
            <a:ext cx="1614300" cy="442500"/>
          </a:xfrm>
          <a:prstGeom prst="roundRect">
            <a:avLst>
              <a:gd fmla="val 50000" name="adj"/>
            </a:avLst>
          </a:prstGeom>
          <a:solidFill>
            <a:srgbClr val="0C58D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Flight Mode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7" name="Google Shape;137;p22"/>
          <p:cNvSpPr/>
          <p:nvPr/>
        </p:nvSpPr>
        <p:spPr>
          <a:xfrm>
            <a:off x="1478713" y="3360728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D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Flight System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8" name="Google Shape;138;p22"/>
          <p:cNvSpPr/>
          <p:nvPr/>
        </p:nvSpPr>
        <p:spPr>
          <a:xfrm>
            <a:off x="3169206" y="3360728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D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Autonomy System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39" name="Google Shape;139;p22"/>
          <p:cNvSpPr/>
          <p:nvPr/>
        </p:nvSpPr>
        <p:spPr>
          <a:xfrm>
            <a:off x="5019313" y="3360728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D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OpenTx software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0" name="Google Shape;140;p22"/>
          <p:cNvSpPr/>
          <p:nvPr/>
        </p:nvSpPr>
        <p:spPr>
          <a:xfrm>
            <a:off x="6709806" y="3360728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D5DD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Telemetry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41" name="Google Shape;141;p22"/>
          <p:cNvCxnSpPr>
            <a:stCxn id="134" idx="2"/>
            <a:endCxn id="135" idx="0"/>
          </p:cNvCxnSpPr>
          <p:nvPr/>
        </p:nvCxnSpPr>
        <p:spPr>
          <a:xfrm flipH="1" rot="-5400000">
            <a:off x="5437750" y="1266875"/>
            <a:ext cx="457200" cy="19311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2" name="Google Shape;142;p22"/>
          <p:cNvCxnSpPr>
            <a:stCxn id="136" idx="0"/>
            <a:endCxn id="134" idx="2"/>
          </p:cNvCxnSpPr>
          <p:nvPr/>
        </p:nvCxnSpPr>
        <p:spPr>
          <a:xfrm rot="-5400000">
            <a:off x="3812874" y="1573025"/>
            <a:ext cx="457200" cy="13188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3" name="Google Shape;143;p22"/>
          <p:cNvCxnSpPr>
            <a:stCxn id="136" idx="2"/>
            <a:endCxn id="138" idx="0"/>
          </p:cNvCxnSpPr>
          <p:nvPr/>
        </p:nvCxnSpPr>
        <p:spPr>
          <a:xfrm flipH="1" rot="-5400000">
            <a:off x="3431574" y="2854025"/>
            <a:ext cx="457200" cy="556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4" name="Google Shape;144;p22"/>
          <p:cNvCxnSpPr>
            <a:stCxn id="137" idx="0"/>
            <a:endCxn id="136" idx="2"/>
          </p:cNvCxnSpPr>
          <p:nvPr/>
        </p:nvCxnSpPr>
        <p:spPr>
          <a:xfrm rot="-5400000">
            <a:off x="2586313" y="2564978"/>
            <a:ext cx="457200" cy="1134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5" name="Google Shape;145;p22"/>
          <p:cNvCxnSpPr>
            <a:stCxn id="135" idx="2"/>
            <a:endCxn id="140" idx="0"/>
          </p:cNvCxnSpPr>
          <p:nvPr/>
        </p:nvCxnSpPr>
        <p:spPr>
          <a:xfrm flipH="1" rot="-5400000">
            <a:off x="6826800" y="2708525"/>
            <a:ext cx="457200" cy="847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46" name="Google Shape;146;p22"/>
          <p:cNvCxnSpPr>
            <a:stCxn id="139" idx="0"/>
            <a:endCxn id="135" idx="2"/>
          </p:cNvCxnSpPr>
          <p:nvPr/>
        </p:nvCxnSpPr>
        <p:spPr>
          <a:xfrm rot="-5400000">
            <a:off x="5981413" y="2710478"/>
            <a:ext cx="457200" cy="8433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47" name="Google Shape;147;p22"/>
          <p:cNvSpPr/>
          <p:nvPr/>
        </p:nvSpPr>
        <p:spPr>
          <a:xfrm>
            <a:off x="459450" y="4260425"/>
            <a:ext cx="1791900" cy="442500"/>
          </a:xfrm>
          <a:prstGeom prst="roundRect">
            <a:avLst>
              <a:gd fmla="val 50000" name="adj"/>
            </a:avLst>
          </a:prstGeom>
          <a:solidFill>
            <a:srgbClr val="0E65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Battery, Sensors, Camera, Motors, Power, Safety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48" name="Google Shape;148;p22"/>
          <p:cNvSpPr/>
          <p:nvPr/>
        </p:nvSpPr>
        <p:spPr>
          <a:xfrm>
            <a:off x="2403793" y="4260428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E65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GPS location system</a:t>
            </a:r>
            <a:endParaRPr sz="10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49" name="Google Shape;149;p22"/>
          <p:cNvSpPr/>
          <p:nvPr/>
        </p:nvSpPr>
        <p:spPr>
          <a:xfrm>
            <a:off x="4094300" y="4260428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E65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Transmitter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0" name="Google Shape;150;p22"/>
          <p:cNvSpPr/>
          <p:nvPr/>
        </p:nvSpPr>
        <p:spPr>
          <a:xfrm>
            <a:off x="5784793" y="4260428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E65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Receiver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151" name="Google Shape;151;p22"/>
          <p:cNvSpPr/>
          <p:nvPr/>
        </p:nvSpPr>
        <p:spPr>
          <a:xfrm>
            <a:off x="7475293" y="4260428"/>
            <a:ext cx="1538100" cy="442500"/>
          </a:xfrm>
          <a:prstGeom prst="roundRect">
            <a:avLst>
              <a:gd fmla="val 50000" name="adj"/>
            </a:avLst>
          </a:prstGeom>
          <a:solidFill>
            <a:srgbClr val="0E65F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Radio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152" name="Google Shape;152;p22"/>
          <p:cNvCxnSpPr>
            <a:stCxn id="147" idx="0"/>
            <a:endCxn id="137" idx="2"/>
          </p:cNvCxnSpPr>
          <p:nvPr/>
        </p:nvCxnSpPr>
        <p:spPr>
          <a:xfrm rot="-5400000">
            <a:off x="1573050" y="3585575"/>
            <a:ext cx="457200" cy="8925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3" name="Google Shape;153;p22"/>
          <p:cNvCxnSpPr>
            <a:stCxn id="148" idx="0"/>
            <a:endCxn id="137" idx="2"/>
          </p:cNvCxnSpPr>
          <p:nvPr/>
        </p:nvCxnSpPr>
        <p:spPr>
          <a:xfrm flipH="1" rot="5400000">
            <a:off x="2481643" y="3569228"/>
            <a:ext cx="457200" cy="9252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4" name="Google Shape;154;p22"/>
          <p:cNvCxnSpPr>
            <a:stCxn id="149" idx="0"/>
            <a:endCxn id="139" idx="2"/>
          </p:cNvCxnSpPr>
          <p:nvPr/>
        </p:nvCxnSpPr>
        <p:spPr>
          <a:xfrm rot="-5400000">
            <a:off x="5097200" y="3569378"/>
            <a:ext cx="457200" cy="9249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5" name="Google Shape;155;p22"/>
          <p:cNvCxnSpPr>
            <a:stCxn id="150" idx="0"/>
            <a:endCxn id="139" idx="2"/>
          </p:cNvCxnSpPr>
          <p:nvPr/>
        </p:nvCxnSpPr>
        <p:spPr>
          <a:xfrm flipH="1" rot="5400000">
            <a:off x="5942443" y="3649028"/>
            <a:ext cx="457200" cy="765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56" name="Google Shape;156;p22"/>
          <p:cNvCxnSpPr>
            <a:stCxn id="151" idx="0"/>
            <a:endCxn id="140" idx="2"/>
          </p:cNvCxnSpPr>
          <p:nvPr/>
        </p:nvCxnSpPr>
        <p:spPr>
          <a:xfrm flipH="1" rot="5400000">
            <a:off x="7632943" y="3649028"/>
            <a:ext cx="457200" cy="765600"/>
          </a:xfrm>
          <a:prstGeom prst="bentConnector3">
            <a:avLst>
              <a:gd fmla="val 50000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57" name="Google Shape;157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2350" y="709012"/>
            <a:ext cx="2364301" cy="17520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2350" y="2490300"/>
            <a:ext cx="1075776" cy="16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199975" y="623700"/>
            <a:ext cx="2813424" cy="151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3"/>
          <p:cNvSpPr txBox="1"/>
          <p:nvPr>
            <p:ph type="title"/>
          </p:nvPr>
        </p:nvSpPr>
        <p:spPr>
          <a:xfrm>
            <a:off x="311700" y="1907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Components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5" name="Google Shape;165;p23"/>
          <p:cNvSpPr txBox="1"/>
          <p:nvPr>
            <p:ph idx="1" type="body"/>
          </p:nvPr>
        </p:nvSpPr>
        <p:spPr>
          <a:xfrm>
            <a:off x="252475" y="894125"/>
            <a:ext cx="42240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Tarot x6  PCB Frame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Frsky Taranis x9D Plus T</a:t>
            </a: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ransmitter 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Frsky x8R Reciever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Holybro Telemetry Radio V3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GPS Module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Tattu 6S 10000mAh 22.2V Lipo Battery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RunCam 2: </a:t>
            </a: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1080p/60fps  FPV camera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FXT Viper FPV Goggles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Tarot 5008 </a:t>
            </a: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340 KV B</a:t>
            </a: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rushless M</a:t>
            </a: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otors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Hobbywing 40A Opto 6S Brushless ESC’s 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Power</a:t>
            </a: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 Distribution Board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Carbon Fiber Propellers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Lato"/>
              <a:buChar char="●"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ISDT Q6 ProBattGo 300W 14A Battery Balance Charger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6" name="Google Shape;166;p23"/>
          <p:cNvPicPr preferRelativeResize="0"/>
          <p:nvPr/>
        </p:nvPicPr>
        <p:blipFill rotWithShape="1">
          <a:blip r:embed="rId3">
            <a:alphaModFix/>
          </a:blip>
          <a:srcRect b="25674" l="0" r="0" t="26497"/>
          <a:stretch/>
        </p:blipFill>
        <p:spPr>
          <a:xfrm>
            <a:off x="6693300" y="100225"/>
            <a:ext cx="2369300" cy="1700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 rotWithShape="1">
          <a:blip r:embed="rId4">
            <a:alphaModFix/>
          </a:blip>
          <a:srcRect b="4439" l="6804" r="5506" t="3070"/>
          <a:stretch/>
        </p:blipFill>
        <p:spPr>
          <a:xfrm>
            <a:off x="7450332" y="1721538"/>
            <a:ext cx="1612268" cy="1700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37701" y="1482101"/>
            <a:ext cx="1112625" cy="1112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95286" y="36262"/>
            <a:ext cx="1859800" cy="1828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3"/>
          <p:cNvPicPr preferRelativeResize="0"/>
          <p:nvPr/>
        </p:nvPicPr>
        <p:blipFill rotWithShape="1">
          <a:blip r:embed="rId7">
            <a:alphaModFix/>
          </a:blip>
          <a:srcRect b="19607" l="0" r="0" t="19024"/>
          <a:stretch/>
        </p:blipFill>
        <p:spPr>
          <a:xfrm>
            <a:off x="3315700" y="190725"/>
            <a:ext cx="1441375" cy="88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50325" y="3421975"/>
            <a:ext cx="1612275" cy="1612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3"/>
          <p:cNvPicPr preferRelativeResize="0"/>
          <p:nvPr/>
        </p:nvPicPr>
        <p:blipFill rotWithShape="1">
          <a:blip r:embed="rId9">
            <a:alphaModFix/>
          </a:blip>
          <a:srcRect b="17370" l="11870" r="11200" t="15511"/>
          <a:stretch/>
        </p:blipFill>
        <p:spPr>
          <a:xfrm>
            <a:off x="5734850" y="4096446"/>
            <a:ext cx="1612275" cy="9378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2291241">
            <a:off x="3870157" y="2704219"/>
            <a:ext cx="1551181" cy="15511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3"/>
          <p:cNvPicPr preferRelativeResize="0"/>
          <p:nvPr/>
        </p:nvPicPr>
        <p:blipFill rotWithShape="1">
          <a:blip r:embed="rId11">
            <a:alphaModFix/>
          </a:blip>
          <a:srcRect b="24577" l="0" r="7123" t="6170"/>
          <a:stretch/>
        </p:blipFill>
        <p:spPr>
          <a:xfrm>
            <a:off x="4293475" y="4137988"/>
            <a:ext cx="1441374" cy="8547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3"/>
          <p:cNvPicPr preferRelativeResize="0"/>
          <p:nvPr/>
        </p:nvPicPr>
        <p:blipFill rotWithShape="1">
          <a:blip r:embed="rId12">
            <a:alphaModFix/>
          </a:blip>
          <a:srcRect b="8289" l="11093" r="11054" t="11851"/>
          <a:stretch/>
        </p:blipFill>
        <p:spPr>
          <a:xfrm>
            <a:off x="4147723" y="1634495"/>
            <a:ext cx="1441375" cy="14785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76" name="Google Shape;176;p23"/>
          <p:cNvPicPr preferRelativeResize="0"/>
          <p:nvPr/>
        </p:nvPicPr>
        <p:blipFill rotWithShape="1">
          <a:blip r:embed="rId13">
            <a:alphaModFix/>
          </a:blip>
          <a:srcRect b="10750" l="0" r="0" t="5908"/>
          <a:stretch/>
        </p:blipFill>
        <p:spPr>
          <a:xfrm>
            <a:off x="5637363" y="2594725"/>
            <a:ext cx="1807249" cy="1506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2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4084262" y="3876583"/>
            <a:ext cx="1859801" cy="2614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8" name="Google Shape;178;p23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5730775" y="1997038"/>
            <a:ext cx="465250" cy="465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/>
          <p:nvPr>
            <p:ph type="title"/>
          </p:nvPr>
        </p:nvSpPr>
        <p:spPr>
          <a:xfrm>
            <a:off x="311700" y="2592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Thrust to Weight Ratio Calculation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4" name="Google Shape;184;p2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Max battery amps = 70A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70/6 = 11.67A per motor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Thrust per motor= 0.1288(11.67)+0.3829= 1.89 kg 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Total thrust = 6*1.89 = 11.31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All up weight = 5.7 kg</a:t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Thrust to weight ratio = 11.31/5.7 = </a:t>
            </a:r>
            <a:r>
              <a:rPr b="1" lang="en" sz="1200">
                <a:solidFill>
                  <a:srgbClr val="000000"/>
                </a:solidFill>
                <a:latin typeface="Lato"/>
                <a:ea typeface="Lato"/>
                <a:cs typeface="Lato"/>
                <a:sym typeface="Lato"/>
              </a:rPr>
              <a:t>1.98 </a:t>
            </a:r>
            <a:endParaRPr b="1"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1300">
              <a:solidFill>
                <a:srgbClr val="000000"/>
              </a:solidFill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185" name="Google Shape;18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09675" y="1056650"/>
            <a:ext cx="672465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25600" y="2308837"/>
            <a:ext cx="3243249" cy="193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25"/>
          <p:cNvSpPr txBox="1"/>
          <p:nvPr>
            <p:ph type="title"/>
          </p:nvPr>
        </p:nvSpPr>
        <p:spPr>
          <a:xfrm>
            <a:off x="183125" y="1450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Battery Life Calculation 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2" name="Google Shape;192;p25"/>
          <p:cNvSpPr txBox="1"/>
          <p:nvPr>
            <p:ph idx="1" type="body"/>
          </p:nvPr>
        </p:nvSpPr>
        <p:spPr>
          <a:xfrm>
            <a:off x="311700" y="938175"/>
            <a:ext cx="8520600" cy="363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Thrust to hover = 5.7kg, thrust per motor = 0.95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Current draw (per motor) = (0.95 - 0.3829)/0.1288 = 4.4 A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Total current draw = 4.4*6 = 26.4 A</a:t>
            </a:r>
            <a:endParaRPr sz="2000">
              <a:solidFill>
                <a:srgbClr val="00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2000">
                <a:solidFill>
                  <a:srgbClr val="000000"/>
                </a:solidFill>
              </a:rPr>
              <a:t>Battery life = (10 Ah / 26.4 A) * 60 = </a:t>
            </a:r>
            <a:r>
              <a:rPr b="1" lang="en" sz="2000">
                <a:solidFill>
                  <a:srgbClr val="000000"/>
                </a:solidFill>
              </a:rPr>
              <a:t>~ 22 minutes</a:t>
            </a:r>
            <a:endParaRPr b="1" sz="2000">
              <a:solidFill>
                <a:srgbClr val="000000"/>
              </a:solidFill>
            </a:endParaRPr>
          </a:p>
        </p:txBody>
      </p:sp>
      <p:pic>
        <p:nvPicPr>
          <p:cNvPr id="193" name="Google Shape;193;p25"/>
          <p:cNvPicPr preferRelativeResize="0"/>
          <p:nvPr/>
        </p:nvPicPr>
        <p:blipFill rotWithShape="1">
          <a:blip r:embed="rId3">
            <a:alphaModFix/>
          </a:blip>
          <a:srcRect b="10750" l="0" r="0" t="5908"/>
          <a:stretch/>
        </p:blipFill>
        <p:spPr>
          <a:xfrm>
            <a:off x="3567213" y="3236125"/>
            <a:ext cx="2009575" cy="167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6"/>
          <p:cNvSpPr txBox="1"/>
          <p:nvPr>
            <p:ph type="title"/>
          </p:nvPr>
        </p:nvSpPr>
        <p:spPr>
          <a:xfrm>
            <a:off x="5529275" y="134700"/>
            <a:ext cx="330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Thermal Camera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9" name="Google Shape;199;p26"/>
          <p:cNvSpPr txBox="1"/>
          <p:nvPr>
            <p:ph idx="1" type="body"/>
          </p:nvPr>
        </p:nvSpPr>
        <p:spPr>
          <a:xfrm>
            <a:off x="3203975" y="858550"/>
            <a:ext cx="5628300" cy="37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FLIR Duo Pro R: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 sz="1200">
                <a:solidFill>
                  <a:srgbClr val="000000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~</a:t>
            </a:r>
            <a:r>
              <a:rPr lang="en">
                <a:solidFill>
                  <a:srgbClr val="000000"/>
                </a:solidFill>
              </a:rPr>
              <a:t>$8,000 </a:t>
            </a:r>
            <a:r>
              <a:rPr lang="en" sz="1200">
                <a:solidFill>
                  <a:srgbClr val="000000"/>
                </a:solidFill>
              </a:rPr>
              <a:t>(Some older models such as the FLIR Duo are </a:t>
            </a:r>
            <a:r>
              <a:rPr lang="en" sz="1200">
                <a:solidFill>
                  <a:srgbClr val="000000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~</a:t>
            </a:r>
            <a:r>
              <a:rPr lang="en" sz="1200">
                <a:solidFill>
                  <a:srgbClr val="000000"/>
                </a:solidFill>
              </a:rPr>
              <a:t>$2,000)</a:t>
            </a:r>
            <a:endParaRPr sz="1200"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4K Color, 20 fps:</a:t>
            </a:r>
            <a:endParaRPr>
              <a:solidFill>
                <a:srgbClr val="000000"/>
              </a:solidFill>
            </a:endParaRPr>
          </a:p>
          <a:p>
            <a:pPr indent="-317500" lvl="2" marL="13716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</a:pPr>
            <a:r>
              <a:rPr lang="en">
                <a:solidFill>
                  <a:srgbClr val="000000"/>
                </a:solidFill>
              </a:rPr>
              <a:t>2 microSD cards: one for video and one for images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Built in sensors for image geo-tagging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When </a:t>
            </a:r>
            <a:r>
              <a:rPr lang="en">
                <a:solidFill>
                  <a:srgbClr val="000000"/>
                </a:solidFill>
              </a:rPr>
              <a:t>final</a:t>
            </a:r>
            <a:r>
              <a:rPr lang="en">
                <a:solidFill>
                  <a:srgbClr val="000000"/>
                </a:solidFill>
              </a:rPr>
              <a:t> design is being used, this is the camera that will be attached</a:t>
            </a:r>
            <a:endParaRPr>
              <a:solidFill>
                <a:srgbClr val="000000"/>
              </a:solidFill>
            </a:endParaRPr>
          </a:p>
          <a:p>
            <a:pPr indent="-342900" lvl="0" marL="457200" rtl="0" algn="l"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</a:pPr>
            <a:r>
              <a:rPr lang="en">
                <a:solidFill>
                  <a:srgbClr val="000000"/>
                </a:solidFill>
              </a:rPr>
              <a:t>FLIR Lepton: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$300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8.6 fps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Size of a dime</a:t>
            </a:r>
            <a:endParaRPr>
              <a:solidFill>
                <a:srgbClr val="000000"/>
              </a:solidFill>
            </a:endParaRPr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</a:pPr>
            <a:r>
              <a:rPr lang="en">
                <a:solidFill>
                  <a:srgbClr val="000000"/>
                </a:solidFill>
              </a:rPr>
              <a:t>For proof of concept we will be using this controlled by a R</a:t>
            </a:r>
            <a:r>
              <a:rPr lang="en">
                <a:solidFill>
                  <a:srgbClr val="000000"/>
                </a:solidFill>
              </a:rPr>
              <a:t>aspberry Pi</a:t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00" name="Google Shape;200;p26"/>
          <p:cNvPicPr preferRelativeResize="0"/>
          <p:nvPr/>
        </p:nvPicPr>
        <p:blipFill rotWithShape="1">
          <a:blip r:embed="rId3">
            <a:alphaModFix/>
          </a:blip>
          <a:srcRect b="21426" l="20422" r="23517" t="0"/>
          <a:stretch/>
        </p:blipFill>
        <p:spPr>
          <a:xfrm>
            <a:off x="0" y="0"/>
            <a:ext cx="3043251" cy="28435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4025" y="2920902"/>
            <a:ext cx="1995198" cy="19951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7"/>
          <p:cNvSpPr txBox="1"/>
          <p:nvPr>
            <p:ph type="title"/>
          </p:nvPr>
        </p:nvSpPr>
        <p:spPr>
          <a:xfrm>
            <a:off x="389200" y="147600"/>
            <a:ext cx="3661500" cy="553200"/>
          </a:xfrm>
          <a:prstGeom prst="rect">
            <a:avLst/>
          </a:prstGeom>
          <a:gradFill>
            <a:gsLst>
              <a:gs pos="0">
                <a:srgbClr val="F2F2F2"/>
              </a:gs>
              <a:gs pos="100000">
                <a:srgbClr val="A6A6A6"/>
              </a:gs>
            </a:gsLst>
            <a:path path="circle">
              <a:fillToRect b="50%" l="50%" r="50%" t="50%"/>
            </a:path>
            <a:tileRect/>
          </a:gradFill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6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Bill of Materials </a:t>
            </a:r>
            <a:endParaRPr sz="3600">
              <a:solidFill>
                <a:srgbClr val="00000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07" name="Google Shape;20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45900" y="79863"/>
            <a:ext cx="4503223" cy="48770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28"/>
          <p:cNvSpPr txBox="1"/>
          <p:nvPr>
            <p:ph type="title"/>
          </p:nvPr>
        </p:nvSpPr>
        <p:spPr>
          <a:xfrm>
            <a:off x="0" y="-53600"/>
            <a:ext cx="197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Raleway"/>
                <a:ea typeface="Raleway"/>
                <a:cs typeface="Raleway"/>
                <a:sym typeface="Raleway"/>
              </a:rPr>
              <a:t>Schedule</a:t>
            </a:r>
            <a:endParaRPr b="1" sz="1800"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213" name="Google Shape;213;p28"/>
          <p:cNvGraphicFramePr/>
          <p:nvPr/>
        </p:nvGraphicFramePr>
        <p:xfrm>
          <a:off x="73225" y="3107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{DD43F641-2190-45F8-9943-775D29F55852}</a:tableStyleId>
              </a:tblPr>
              <a:tblGrid>
                <a:gridCol w="288900"/>
                <a:gridCol w="602325"/>
                <a:gridCol w="257150"/>
                <a:gridCol w="257150"/>
                <a:gridCol w="257150"/>
                <a:gridCol w="257150"/>
                <a:gridCol w="257150"/>
                <a:gridCol w="618400"/>
                <a:gridCol w="618400"/>
                <a:gridCol w="582025"/>
                <a:gridCol w="563850"/>
                <a:gridCol w="645675"/>
                <a:gridCol w="645675"/>
                <a:gridCol w="645675"/>
                <a:gridCol w="618400"/>
                <a:gridCol w="618400"/>
                <a:gridCol w="645675"/>
                <a:gridCol w="618400"/>
              </a:tblGrid>
              <a:tr h="28905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1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2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3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4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5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6 - 2/10/19 - 2/16/19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7 - 2/17/19 - 2/23/19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8 - 2/24/19 - 3/2/19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9 - 3/3/19 - 3/9/19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10 - 3/10/19 - 3/16/19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11 - 3/17/19 - 3/23/19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12 - 3/24/19 - 3/30/19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13 - 3/31/19 - 4/6/19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14 - 4/7/19 - 4/13/19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15 - 4/14/19 - 4/20/19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600"/>
                        <a:t>Week 16 4/21/19 - 4/27/19</a:t>
                      </a:r>
                      <a:endParaRPr sz="6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Frame Build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Motor/ESC's Build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Trans/Receiv. Build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Flight Model Build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Pixhawk Setup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Battery Setup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Runcam/VTX setup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 Plan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Communication 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Friday 2/15/19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Motor 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Sunday 2/24/19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GPS 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Sunday 2/24/19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HW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CDR Present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Thursday 2/28/19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HW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Biweekly Report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Friday 3/1/19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Flight 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Sunday 3/3/19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Autonomy 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Sunday 3/3/19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Battery 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Thursday 2/14/19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Camera 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Sunday 3/3/19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HW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Hardware Video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Thursday 3/7/19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Field 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Sunday 3/10/19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171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Therm. Cam Test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Sunday 3/17/19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HW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Essay due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Thursday 3/28/19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HW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Hardware Video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Thursday 4/11/19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HW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Conference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Wed. 4/17 - Thurs. 4/18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HW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Critical Assess. doc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Thursday 4/18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31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HW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Poster Competition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500"/>
                        <a:t>Thursday 4/25/19</a:t>
                      </a:r>
                      <a:endParaRPr sz="5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3D85C6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9"/>
          <p:cNvSpPr txBox="1"/>
          <p:nvPr>
            <p:ph type="title"/>
          </p:nvPr>
        </p:nvSpPr>
        <p:spPr>
          <a:xfrm>
            <a:off x="161675" y="0"/>
            <a:ext cx="8520600" cy="46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Testing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</p:txBody>
      </p:sp>
      <p:graphicFrame>
        <p:nvGraphicFramePr>
          <p:cNvPr id="219" name="Google Shape;219;p29"/>
          <p:cNvGraphicFramePr/>
          <p:nvPr/>
        </p:nvGraphicFramePr>
        <p:xfrm>
          <a:off x="74875" y="65265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{DD43F641-2190-45F8-9943-775D29F55852}</a:tableStyleId>
              </a:tblPr>
              <a:tblGrid>
                <a:gridCol w="758100"/>
                <a:gridCol w="954650"/>
                <a:gridCol w="1226050"/>
                <a:gridCol w="1226050"/>
                <a:gridCol w="1160550"/>
                <a:gridCol w="1113750"/>
                <a:gridCol w="1282225"/>
                <a:gridCol w="1272850"/>
              </a:tblGrid>
              <a:tr h="3333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Week 6 - 2/10/19 - 2/16/19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Week 7 - 2/17/19 - 2/23/19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Week 8 - 2/24/19 - 3/2/19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Week 9 - 3/3/19 - 3/9/19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Week 10 - 3/10/19 - 3/16/19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Week 11 - 3/17/19 - 3/23/19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Doc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 Plan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337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Communication 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Friday 2/15/19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Motor 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Sunday 2/24/19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GPS 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Sunday 2/24/19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Flight 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Sunday 3/3/19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Autonomy 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Sunday 3/3/19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Battery 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Thursday 2/14/19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Camera 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Sunday 3/3/19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Field 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Sunday 3/10/19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Thermal Camera Test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Sunday 3/17/19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Conference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00025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6AA84F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Green = Completed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417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Yellow = Tentative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231000"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000"/>
                        <a:t>Red = Past Due</a:t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>
                      <a:noAutofit/>
                    </a:bodyPr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sz="1000"/>
                    </a:p>
                  </a:txBody>
                  <a:tcPr marT="19050" marB="19050" marR="28575" marL="28575" anchor="b">
                    <a:lnL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CCCCC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30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800"/>
              <a:t>DEMO</a:t>
            </a:r>
            <a:endParaRPr b="1" sz="48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31"/>
          <p:cNvSpPr txBox="1"/>
          <p:nvPr>
            <p:ph type="title"/>
          </p:nvPr>
        </p:nvSpPr>
        <p:spPr>
          <a:xfrm>
            <a:off x="613650" y="1568725"/>
            <a:ext cx="8123100" cy="1267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/>
              <a:t>Thank You</a:t>
            </a:r>
            <a:endParaRPr b="1" sz="6000"/>
          </a:p>
        </p:txBody>
      </p:sp>
      <p:sp>
        <p:nvSpPr>
          <p:cNvPr id="230" name="Google Shape;230;p31"/>
          <p:cNvSpPr txBox="1"/>
          <p:nvPr>
            <p:ph type="title"/>
          </p:nvPr>
        </p:nvSpPr>
        <p:spPr>
          <a:xfrm>
            <a:off x="510450" y="31180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/>
              <a:t>Questions?</a:t>
            </a:r>
            <a:endParaRPr b="1" sz="30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4"/>
          <p:cNvSpPr txBox="1"/>
          <p:nvPr/>
        </p:nvSpPr>
        <p:spPr>
          <a:xfrm>
            <a:off x="50875" y="65350"/>
            <a:ext cx="3076200" cy="5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Team Members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68" name="Google Shape;68;p14"/>
          <p:cNvSpPr txBox="1"/>
          <p:nvPr/>
        </p:nvSpPr>
        <p:spPr>
          <a:xfrm>
            <a:off x="6910525" y="914850"/>
            <a:ext cx="2233500" cy="12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Team Advisor &amp; Mentor: 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Dr. Wilfrido Moreno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&amp;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Robert Tufts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9" name="Google Shape;69;p14"/>
          <p:cNvSpPr txBox="1"/>
          <p:nvPr/>
        </p:nvSpPr>
        <p:spPr>
          <a:xfrm>
            <a:off x="6910525" y="2332950"/>
            <a:ext cx="2233500" cy="152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Team Members: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Talha Bin Amir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Joseph Ellis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Adam Woughter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Brian Vu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0" name="Google Shape;70;p14"/>
          <p:cNvSpPr txBox="1"/>
          <p:nvPr/>
        </p:nvSpPr>
        <p:spPr>
          <a:xfrm>
            <a:off x="6910525" y="4012025"/>
            <a:ext cx="2233500" cy="761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Lato"/>
                <a:ea typeface="Lato"/>
                <a:cs typeface="Lato"/>
                <a:sym typeface="Lato"/>
              </a:rPr>
              <a:t>Sponsor: </a:t>
            </a:r>
            <a:endParaRPr b="1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9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Florida Power &amp; Light</a:t>
            </a:r>
            <a:endParaRPr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Lato"/>
                <a:ea typeface="Lato"/>
                <a:cs typeface="Lato"/>
                <a:sym typeface="Lato"/>
              </a:rPr>
              <a:t>SME: Eric Schwartz</a:t>
            </a:r>
            <a:endParaRPr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 rotWithShape="1">
          <a:blip r:embed="rId3">
            <a:alphaModFix/>
          </a:blip>
          <a:srcRect b="2331" l="0" r="0" t="8006"/>
          <a:stretch/>
        </p:blipFill>
        <p:spPr>
          <a:xfrm>
            <a:off x="50875" y="914850"/>
            <a:ext cx="6859649" cy="38585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2"/>
          <p:cNvSpPr txBox="1"/>
          <p:nvPr>
            <p:ph type="title"/>
          </p:nvPr>
        </p:nvSpPr>
        <p:spPr>
          <a:xfrm>
            <a:off x="510450" y="432350"/>
            <a:ext cx="8123100" cy="549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latin typeface="Raleway"/>
                <a:ea typeface="Raleway"/>
                <a:cs typeface="Raleway"/>
                <a:sym typeface="Raleway"/>
              </a:rPr>
              <a:t>Video (Just in case we aren't allowed to do a demo in class)</a:t>
            </a:r>
            <a:endParaRPr sz="20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236" name="Google Shape;236;p32" title="IMG_2072.MOV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44300" y="1069750"/>
            <a:ext cx="5055400" cy="3791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5"/>
          <p:cNvSpPr txBox="1"/>
          <p:nvPr/>
        </p:nvSpPr>
        <p:spPr>
          <a:xfrm>
            <a:off x="131850" y="0"/>
            <a:ext cx="8880300" cy="53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Team Member Roles</a:t>
            </a:r>
            <a:endParaRPr b="1" sz="30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77" name="Google Shape;77;p15"/>
          <p:cNvSpPr txBox="1"/>
          <p:nvPr/>
        </p:nvSpPr>
        <p:spPr>
          <a:xfrm>
            <a:off x="195150" y="644325"/>
            <a:ext cx="8753700" cy="427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Talha:	 	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Setting team goals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Parts management - Ordering parts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Hardware development - Frame build, wires, connectors, motor and ESC installation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Autonomy system - Qgroundcontrol, flight controller and telemetry setup and calibration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Joey: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Hardware development - Soldering, wires and connectors, motor and ESC installation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Battery System - Building custom battery charging connectors, setting up battery charger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Thermal camera imaging system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286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Adam: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Motor and battery components research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Camera system - RunCam 2 and vtx integration for FPV (first person view) through goggles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 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Brian: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Communication system - Transmitter/receiver communication, flight models (opentx)</a:t>
            </a:r>
            <a:endParaRPr sz="1300">
              <a:latin typeface="Lato"/>
              <a:ea typeface="Lato"/>
              <a:cs typeface="Lato"/>
              <a:sym typeface="Lato"/>
            </a:endParaRPr>
          </a:p>
          <a:p>
            <a:pPr indent="-254000" lvl="0" marL="771525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300"/>
              <a:buFont typeface="Lato"/>
              <a:buAutoNum type="arabicPeriod"/>
            </a:pPr>
            <a:r>
              <a:rPr lang="en" sz="1300">
                <a:latin typeface="Lato"/>
                <a:ea typeface="Lato"/>
                <a:cs typeface="Lato"/>
                <a:sym typeface="Lato"/>
              </a:rPr>
              <a:t>Website development</a:t>
            </a:r>
            <a:endParaRPr sz="1300"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6"/>
          <p:cNvSpPr txBox="1"/>
          <p:nvPr>
            <p:ph type="title"/>
          </p:nvPr>
        </p:nvSpPr>
        <p:spPr>
          <a:xfrm>
            <a:off x="160200" y="0"/>
            <a:ext cx="8823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Project Description</a:t>
            </a:r>
            <a:endParaRPr b="1" sz="30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sz="26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6"/>
          <p:cNvSpPr txBox="1"/>
          <p:nvPr>
            <p:ph idx="1" type="body"/>
          </p:nvPr>
        </p:nvSpPr>
        <p:spPr>
          <a:xfrm>
            <a:off x="160200" y="634925"/>
            <a:ext cx="8672100" cy="379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04800" lvl="0" marL="457200" rtl="0" algn="just">
              <a:lnSpc>
                <a:spcPct val="2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Power lines</a:t>
            </a: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are at a high elevation and cannot be fully inspected from the ground: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Power companies have to use helicopters to inspect the lines from the air, which is obviously very expensive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Around $200/mile and only 8 miles can be inspected per day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Powerline inspections are also dangerous: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2 casualties and 2 injured in New York and 2 casualties in Ohio last year due to the helicopters crashing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In recent years, power companies have moved to using drones for these inspections: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○"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All drones currently used are manually controlled. 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0" marL="457200" rtl="0" algn="just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Lato"/>
              <a:buChar char="●"/>
            </a:pPr>
            <a:r>
              <a:rPr lang="en" sz="12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With our autonomous drone design, power companies will save money and time by simply deploying an autonomous drone and inputting the area that needs inspection.: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indent="-304800" lvl="1" marL="914400" rtl="0" algn="just">
              <a:lnSpc>
                <a:spcPct val="2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○"/>
            </a:pPr>
            <a:r>
              <a:rPr lang="en" sz="1200">
                <a:solidFill>
                  <a:srgbClr val="000000"/>
                </a:solidFill>
              </a:rPr>
              <a:t>Cost of the d</a:t>
            </a:r>
            <a:r>
              <a:rPr lang="en" sz="1200">
                <a:solidFill>
                  <a:srgbClr val="000000"/>
                </a:solidFill>
              </a:rPr>
              <a:t>rone will be paid for in two days and no humans should be at risk when our drone is inspecting.</a:t>
            </a:r>
            <a:endParaRPr sz="12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4" name="Google Shape;84;p16"/>
          <p:cNvSpPr txBox="1"/>
          <p:nvPr>
            <p:ph idx="1" type="body"/>
          </p:nvPr>
        </p:nvSpPr>
        <p:spPr>
          <a:xfrm>
            <a:off x="548550" y="4425425"/>
            <a:ext cx="80469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000000"/>
                </a:solidFill>
              </a:rPr>
              <a:t>There are also lots of other miscellaneous advantages of using our drone:</a:t>
            </a:r>
            <a:endParaRPr b="1" sz="1100">
              <a:solidFill>
                <a:srgbClr val="000000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000000"/>
                </a:solidFill>
              </a:rPr>
              <a:t>E.g. Pulling cables in inaccessible areas, reduced time for inspection, full view of all quadrants, etc.</a:t>
            </a:r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7"/>
          <p:cNvSpPr txBox="1"/>
          <p:nvPr>
            <p:ph type="title"/>
          </p:nvPr>
        </p:nvSpPr>
        <p:spPr>
          <a:xfrm>
            <a:off x="311700" y="1072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lang="en" sz="3000">
                <a:solidFill>
                  <a:srgbClr val="000000"/>
                </a:solidFill>
                <a:latin typeface="Raleway"/>
                <a:ea typeface="Raleway"/>
                <a:cs typeface="Raleway"/>
                <a:sym typeface="Raleway"/>
              </a:rPr>
              <a:t>High Level Systems level Design</a:t>
            </a:r>
            <a:endParaRPr b="1" sz="3000">
              <a:solidFill>
                <a:srgbClr val="1A1A1A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90" name="Google Shape;90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2800" y="907150"/>
            <a:ext cx="5238401" cy="39288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8"/>
          <p:cNvSpPr txBox="1"/>
          <p:nvPr>
            <p:ph type="title"/>
          </p:nvPr>
        </p:nvSpPr>
        <p:spPr>
          <a:xfrm>
            <a:off x="311700" y="12437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Data Flow Diagram</a:t>
            </a:r>
            <a:endParaRPr sz="3000"/>
          </a:p>
        </p:txBody>
      </p:sp>
      <p:pic>
        <p:nvPicPr>
          <p:cNvPr id="96" name="Google Shape;96;p18"/>
          <p:cNvPicPr preferRelativeResize="0"/>
          <p:nvPr/>
        </p:nvPicPr>
        <p:blipFill rotWithShape="1">
          <a:blip r:embed="rId3">
            <a:alphaModFix/>
          </a:blip>
          <a:srcRect b="1840" l="0" r="0" t="1307"/>
          <a:stretch/>
        </p:blipFill>
        <p:spPr>
          <a:xfrm>
            <a:off x="1778938" y="818700"/>
            <a:ext cx="5586125" cy="4057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9"/>
          <p:cNvSpPr txBox="1"/>
          <p:nvPr>
            <p:ph type="title"/>
          </p:nvPr>
        </p:nvSpPr>
        <p:spPr>
          <a:xfrm>
            <a:off x="75950" y="448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Circuit Design</a:t>
            </a:r>
            <a:endParaRPr sz="30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2" name="Google Shape;102;p19"/>
          <p:cNvPicPr preferRelativeResize="0"/>
          <p:nvPr/>
        </p:nvPicPr>
        <p:blipFill rotWithShape="1">
          <a:blip r:embed="rId3">
            <a:alphaModFix/>
          </a:blip>
          <a:srcRect b="3563" l="7346" r="18820" t="11791"/>
          <a:stretch/>
        </p:blipFill>
        <p:spPr>
          <a:xfrm>
            <a:off x="626075" y="617550"/>
            <a:ext cx="8053574" cy="44275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0"/>
          <p:cNvSpPr txBox="1"/>
          <p:nvPr>
            <p:ph type="title"/>
          </p:nvPr>
        </p:nvSpPr>
        <p:spPr>
          <a:xfrm>
            <a:off x="311700" y="15570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latin typeface="Raleway"/>
                <a:ea typeface="Raleway"/>
                <a:cs typeface="Raleway"/>
                <a:sym typeface="Raleway"/>
              </a:rPr>
              <a:t>PCB Circuit</a:t>
            </a:r>
            <a:endParaRPr b="1" sz="3000"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08" name="Google Shape;108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77000" y="0"/>
            <a:ext cx="4455299" cy="5032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34600" y="795075"/>
            <a:ext cx="3209654" cy="4110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1"/>
          <p:cNvSpPr txBox="1"/>
          <p:nvPr>
            <p:ph type="title"/>
          </p:nvPr>
        </p:nvSpPr>
        <p:spPr>
          <a:xfrm>
            <a:off x="311700" y="157550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>
                <a:solidFill>
                  <a:srgbClr val="1A1A1A"/>
                </a:solidFill>
                <a:latin typeface="Raleway"/>
                <a:ea typeface="Raleway"/>
                <a:cs typeface="Raleway"/>
                <a:sym typeface="Raleway"/>
              </a:rPr>
              <a:t>Software Diagram Communication System</a:t>
            </a:r>
            <a:endParaRPr sz="3000">
              <a:latin typeface="Raleway"/>
              <a:ea typeface="Raleway"/>
              <a:cs typeface="Raleway"/>
              <a:sym typeface="Raleway"/>
            </a:endParaRPr>
          </a:p>
        </p:txBody>
      </p:sp>
      <p:cxnSp>
        <p:nvCxnSpPr>
          <p:cNvPr id="115" name="Google Shape;115;p21"/>
          <p:cNvCxnSpPr>
            <a:stCxn id="116" idx="2"/>
            <a:endCxn id="117" idx="1"/>
          </p:cNvCxnSpPr>
          <p:nvPr/>
        </p:nvCxnSpPr>
        <p:spPr>
          <a:xfrm>
            <a:off x="2986063" y="2834000"/>
            <a:ext cx="1001700" cy="10011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18" name="Google Shape;118;p21"/>
          <p:cNvCxnSpPr>
            <a:stCxn id="116" idx="2"/>
            <a:endCxn id="119" idx="1"/>
          </p:cNvCxnSpPr>
          <p:nvPr/>
        </p:nvCxnSpPr>
        <p:spPr>
          <a:xfrm flipH="1" rot="10800000">
            <a:off x="2986063" y="2048000"/>
            <a:ext cx="1001700" cy="786000"/>
          </a:xfrm>
          <a:prstGeom prst="bentConnector3">
            <a:avLst>
              <a:gd fmla="val 49995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6" name="Google Shape;116;p21"/>
          <p:cNvSpPr/>
          <p:nvPr/>
        </p:nvSpPr>
        <p:spPr>
          <a:xfrm rot="-5400000">
            <a:off x="1077013" y="2545550"/>
            <a:ext cx="3241200" cy="576900"/>
          </a:xfrm>
          <a:prstGeom prst="roundRect">
            <a:avLst>
              <a:gd fmla="val 16667" name="adj"/>
            </a:avLst>
          </a:prstGeom>
          <a:solidFill>
            <a:srgbClr val="840D35"/>
          </a:solidFill>
          <a:ln cap="flat" cmpd="sng" w="9525">
            <a:solidFill>
              <a:srgbClr val="840D3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Open Tx Companion (Model Building)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9" name="Google Shape;119;p21"/>
          <p:cNvSpPr/>
          <p:nvPr/>
        </p:nvSpPr>
        <p:spPr>
          <a:xfrm>
            <a:off x="3987656" y="1785374"/>
            <a:ext cx="2218800" cy="525300"/>
          </a:xfrm>
          <a:prstGeom prst="roundRect">
            <a:avLst>
              <a:gd fmla="val 16667" name="adj"/>
            </a:avLst>
          </a:prstGeom>
          <a:solidFill>
            <a:srgbClr val="B61249"/>
          </a:solidFill>
          <a:ln cap="flat" cmpd="sng" w="9525">
            <a:solidFill>
              <a:srgbClr val="B612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Transmitter Communication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17" name="Google Shape;117;p21"/>
          <p:cNvSpPr/>
          <p:nvPr/>
        </p:nvSpPr>
        <p:spPr>
          <a:xfrm>
            <a:off x="3987656" y="3572499"/>
            <a:ext cx="2218800" cy="525300"/>
          </a:xfrm>
          <a:prstGeom prst="roundRect">
            <a:avLst>
              <a:gd fmla="val 16667" name="adj"/>
            </a:avLst>
          </a:prstGeom>
          <a:solidFill>
            <a:srgbClr val="B61249"/>
          </a:solidFill>
          <a:ln cap="flat" cmpd="sng" w="9525">
            <a:solidFill>
              <a:srgbClr val="B6124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Flight modes / channels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0" name="Google Shape;120;p21"/>
          <p:cNvSpPr/>
          <p:nvPr/>
        </p:nvSpPr>
        <p:spPr>
          <a:xfrm>
            <a:off x="6742971" y="1350975"/>
            <a:ext cx="2218800" cy="525300"/>
          </a:xfrm>
          <a:prstGeom prst="roundRect">
            <a:avLst>
              <a:gd fmla="val 16667" name="adj"/>
            </a:avLst>
          </a:prstGeom>
          <a:solidFill>
            <a:srgbClr val="E1165A"/>
          </a:solidFill>
          <a:ln cap="flat" cmpd="sng" w="9525">
            <a:solidFill>
              <a:srgbClr val="E116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Motor controls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1" name="Google Shape;121;p21"/>
          <p:cNvSpPr/>
          <p:nvPr/>
        </p:nvSpPr>
        <p:spPr>
          <a:xfrm>
            <a:off x="6742971" y="2182763"/>
            <a:ext cx="2218800" cy="525300"/>
          </a:xfrm>
          <a:prstGeom prst="roundRect">
            <a:avLst>
              <a:gd fmla="val 16667" name="adj"/>
            </a:avLst>
          </a:prstGeom>
          <a:solidFill>
            <a:srgbClr val="E1165A"/>
          </a:solidFill>
          <a:ln cap="flat" cmpd="sng" w="9525">
            <a:solidFill>
              <a:srgbClr val="E116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Receiver communication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2" name="Google Shape;122;p21"/>
          <p:cNvSpPr/>
          <p:nvPr/>
        </p:nvSpPr>
        <p:spPr>
          <a:xfrm>
            <a:off x="6742971" y="2989363"/>
            <a:ext cx="2218800" cy="525300"/>
          </a:xfrm>
          <a:prstGeom prst="roundRect">
            <a:avLst>
              <a:gd fmla="val 16667" name="adj"/>
            </a:avLst>
          </a:prstGeom>
          <a:solidFill>
            <a:srgbClr val="E1165A"/>
          </a:solidFill>
          <a:ln cap="flat" cmpd="sng" w="9525">
            <a:solidFill>
              <a:srgbClr val="E116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Special functions (stabilize, landing gear)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23" name="Google Shape;123;p21"/>
          <p:cNvSpPr/>
          <p:nvPr/>
        </p:nvSpPr>
        <p:spPr>
          <a:xfrm>
            <a:off x="6742971" y="3929288"/>
            <a:ext cx="2218800" cy="525300"/>
          </a:xfrm>
          <a:prstGeom prst="roundRect">
            <a:avLst>
              <a:gd fmla="val 16667" name="adj"/>
            </a:avLst>
          </a:prstGeom>
          <a:solidFill>
            <a:srgbClr val="E1165A"/>
          </a:solidFill>
          <a:ln cap="flat" cmpd="sng" w="9525">
            <a:solidFill>
              <a:srgbClr val="E1165A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Aileron, Thrust, Elevate, Rudder</a:t>
            </a:r>
            <a:endParaRPr sz="11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cxnSp>
        <p:nvCxnSpPr>
          <p:cNvPr id="124" name="Google Shape;124;p21"/>
          <p:cNvCxnSpPr>
            <a:stCxn id="119" idx="3"/>
            <a:endCxn id="120" idx="1"/>
          </p:cNvCxnSpPr>
          <p:nvPr/>
        </p:nvCxnSpPr>
        <p:spPr>
          <a:xfrm flipH="1" rot="10800000">
            <a:off x="6206456" y="1613624"/>
            <a:ext cx="536400" cy="434400"/>
          </a:xfrm>
          <a:prstGeom prst="bentConnector3">
            <a:avLst>
              <a:gd fmla="val 50011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5" name="Google Shape;125;p21"/>
          <p:cNvCxnSpPr>
            <a:stCxn id="119" idx="3"/>
            <a:endCxn id="121" idx="1"/>
          </p:cNvCxnSpPr>
          <p:nvPr/>
        </p:nvCxnSpPr>
        <p:spPr>
          <a:xfrm>
            <a:off x="6206456" y="2048024"/>
            <a:ext cx="536400" cy="397500"/>
          </a:xfrm>
          <a:prstGeom prst="bentConnector3">
            <a:avLst>
              <a:gd fmla="val 50011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6" name="Google Shape;126;p21"/>
          <p:cNvCxnSpPr>
            <a:stCxn id="122" idx="1"/>
            <a:endCxn id="117" idx="3"/>
          </p:cNvCxnSpPr>
          <p:nvPr/>
        </p:nvCxnSpPr>
        <p:spPr>
          <a:xfrm flipH="1">
            <a:off x="6206571" y="3252013"/>
            <a:ext cx="536400" cy="583200"/>
          </a:xfrm>
          <a:prstGeom prst="bentConnector3">
            <a:avLst>
              <a:gd fmla="val 50011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27" name="Google Shape;127;p21"/>
          <p:cNvCxnSpPr>
            <a:stCxn id="123" idx="1"/>
            <a:endCxn id="117" idx="3"/>
          </p:cNvCxnSpPr>
          <p:nvPr/>
        </p:nvCxnSpPr>
        <p:spPr>
          <a:xfrm rot="10800000">
            <a:off x="6206571" y="3835238"/>
            <a:ext cx="536400" cy="356700"/>
          </a:xfrm>
          <a:prstGeom prst="bentConnector3">
            <a:avLst>
              <a:gd fmla="val 50011" name="adj1"/>
            </a:avLst>
          </a:prstGeom>
          <a:noFill/>
          <a:ln cap="flat" cmpd="sng" w="9525">
            <a:solidFill>
              <a:srgbClr val="C2C2C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128" name="Google Shape;128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237" y="1999100"/>
            <a:ext cx="2095324" cy="1669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